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00A1A3"/>
    <a:srgbClr val="B7C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r>
              <a:rPr lang="ru-RU" dirty="0"/>
              <a:t>Отметили повышение качества услуг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2451767873010332"/>
          <c:y val="0.32015408336061851"/>
          <c:w val="0.84837676112033467"/>
          <c:h val="0.547144364859621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33-4C88-8277-0E7F6D7B063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33-4C88-8277-0E7F6D7B06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786560912"/>
        <c:axId val="786564240"/>
      </c:barChart>
      <c:catAx>
        <c:axId val="786560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ru-RU"/>
          </a:p>
        </c:txPr>
        <c:crossAx val="786564240"/>
        <c:crosses val="autoZero"/>
        <c:auto val="1"/>
        <c:lblAlgn val="ctr"/>
        <c:lblOffset val="100"/>
        <c:noMultiLvlLbl val="0"/>
      </c:catAx>
      <c:valAx>
        <c:axId val="78656424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ru-RU"/>
          </a:p>
        </c:txPr>
        <c:crossAx val="786560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2715716268576974"/>
          <c:y val="0.90288956821871924"/>
          <c:w val="0.61194347340560373"/>
          <c:h val="8.36813047623469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Bahnschrift" panose="020B0502040204020203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cap="all" spc="150" baseline="0">
                <a:solidFill>
                  <a:prstClr val="black">
                    <a:lumMod val="50000"/>
                    <a:lumOff val="50000"/>
                  </a:prst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r>
              <a:rPr lang="ru-RU" dirty="0"/>
              <a:t>Отметили положительные</a:t>
            </a:r>
            <a:r>
              <a:rPr lang="ru-RU" baseline="0" dirty="0"/>
              <a:t> изменения в подходе 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cap="all" spc="150" baseline="0">
                <a:solidFill>
                  <a:prstClr val="black">
                    <a:lumMod val="50000"/>
                    <a:lumOff val="50000"/>
                  </a:prst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r>
              <a:rPr lang="ru-RU" baseline="0" dirty="0">
                <a:effectLst/>
              </a:rPr>
              <a:t>обучению</a:t>
            </a:r>
            <a:endParaRPr lang="ru-RU" dirty="0">
              <a:effectLst/>
            </a:endParaRPr>
          </a:p>
        </c:rich>
      </c:tx>
      <c:layout>
        <c:manualLayout>
          <c:xMode val="edge"/>
          <c:yMode val="edge"/>
          <c:x val="0.17667997262140528"/>
          <c:y val="7.9208867456146334E-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200" b="1" i="0" u="none" strike="noStrike" kern="1200" cap="all" spc="150" baseline="0">
              <a:solidFill>
                <a:prstClr val="black">
                  <a:lumMod val="50000"/>
                  <a:lumOff val="50000"/>
                </a:prst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2451767873010332"/>
          <c:y val="0.32015408336061851"/>
          <c:w val="0.84837676112033467"/>
          <c:h val="0.547144364859621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EF-44F1-A913-2CE69A9733B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EF-44F1-A913-2CE69A9733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786560912"/>
        <c:axId val="786564240"/>
      </c:barChart>
      <c:catAx>
        <c:axId val="786560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ru-RU"/>
          </a:p>
        </c:txPr>
        <c:crossAx val="786564240"/>
        <c:crosses val="autoZero"/>
        <c:auto val="1"/>
        <c:lblAlgn val="ctr"/>
        <c:lblOffset val="100"/>
        <c:noMultiLvlLbl val="0"/>
      </c:catAx>
      <c:valAx>
        <c:axId val="78656424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ru-RU"/>
          </a:p>
        </c:txPr>
        <c:crossAx val="786560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2715716268576974"/>
          <c:y val="0.90288956821871924"/>
          <c:w val="0.61194347340560373"/>
          <c:h val="8.36813047623469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Bahnschrift" panose="020B0502040204020203" pitchFamily="34" charset="0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r>
              <a:rPr lang="ru-RU" sz="2200" b="1" i="0" u="none" strike="noStrike" cap="all" baseline="0" dirty="0">
                <a:effectLst/>
              </a:rPr>
              <a:t>В период обучения получили достаточно практических навыков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2451767873010332"/>
          <c:y val="0.32015408336061851"/>
          <c:w val="0.84837676112033467"/>
          <c:h val="0.547144364859621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51-4A72-B685-0ABA6902FE0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51-4A72-B685-0ABA6902FE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786560912"/>
        <c:axId val="786564240"/>
      </c:barChart>
      <c:catAx>
        <c:axId val="786560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ru-RU"/>
          </a:p>
        </c:txPr>
        <c:crossAx val="786564240"/>
        <c:crosses val="autoZero"/>
        <c:auto val="1"/>
        <c:lblAlgn val="ctr"/>
        <c:lblOffset val="100"/>
        <c:noMultiLvlLbl val="0"/>
      </c:catAx>
      <c:valAx>
        <c:axId val="78656424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ru-RU"/>
          </a:p>
        </c:txPr>
        <c:crossAx val="786560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2715716268576974"/>
          <c:y val="0.90288956821871924"/>
          <c:w val="0.61194347340560373"/>
          <c:h val="8.36813047623469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Bahnschrift" panose="020B0502040204020203" pitchFamily="34" charset="0"/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r>
              <a:rPr lang="ru-RU" sz="2200" b="1" i="0" u="none" strike="noStrike" cap="all" baseline="0" dirty="0">
                <a:effectLst/>
              </a:rPr>
              <a:t>В период обучения повысили свои профессиональные компетенции</a:t>
            </a:r>
          </a:p>
          <a:p>
            <a:pPr>
              <a:defRPr/>
            </a:pPr>
            <a:endParaRPr lang="ru-RU" dirty="0"/>
          </a:p>
        </c:rich>
      </c:tx>
      <c:layout>
        <c:manualLayout>
          <c:xMode val="edge"/>
          <c:yMode val="edge"/>
          <c:x val="0.18623254679355114"/>
          <c:y val="2.55270070709809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2451759146501698"/>
          <c:y val="0.31249599256138993"/>
          <c:w val="0.84837676112033467"/>
          <c:h val="0.547144364859621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72-47FB-A687-D572577695E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72-47FB-A687-D572577695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786560912"/>
        <c:axId val="786564240"/>
      </c:barChart>
      <c:catAx>
        <c:axId val="786560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ru-RU"/>
          </a:p>
        </c:txPr>
        <c:crossAx val="786564240"/>
        <c:crosses val="autoZero"/>
        <c:auto val="1"/>
        <c:lblAlgn val="ctr"/>
        <c:lblOffset val="100"/>
        <c:noMultiLvlLbl val="0"/>
      </c:catAx>
      <c:valAx>
        <c:axId val="78656424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ru-RU"/>
          </a:p>
        </c:txPr>
        <c:crossAx val="786560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2715716268576974"/>
          <c:y val="0.90288956821871924"/>
          <c:w val="0.61194347340560373"/>
          <c:h val="8.36813047623469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Bahnschrift" panose="020B0502040204020203" pitchFamily="34" charset="0"/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r>
              <a:rPr lang="ru-RU" sz="2200" b="1" i="0" u="none" strike="noStrike" cap="all" baseline="0" dirty="0">
                <a:effectLst/>
              </a:rPr>
              <a:t>Что важно для Вас при выборе МО:</a:t>
            </a:r>
            <a:br>
              <a:rPr lang="ru-RU" sz="2200" b="1" i="0" u="none" strike="noStrike" cap="all" baseline="0" dirty="0">
                <a:effectLst/>
              </a:rPr>
            </a:b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871369473064548E-2"/>
          <c:y val="0.13309553628926538"/>
          <c:w val="0.92461836626623906"/>
          <c:h val="0.479494701172652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заработной платы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Лист1!$B$2:$B$3</c:f>
              <c:numCache>
                <c:formatCode>0.00%</c:formatCode>
                <c:ptCount val="2"/>
                <c:pt idx="0" formatCode="0%">
                  <c:v>0.76500000000000001</c:v>
                </c:pt>
                <c:pt idx="1">
                  <c:v>0.42099999999999999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33-4C88-8277-0E7F6D7B063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дружный, профессиональный коллектив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Лист1!$C$2:$C$3</c:f>
              <c:numCache>
                <c:formatCode>0.00%</c:formatCode>
                <c:ptCount val="2"/>
                <c:pt idx="0" formatCode="0%">
                  <c:v>6.25E-2</c:v>
                </c:pt>
                <c:pt idx="1">
                  <c:v>0.109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33-4C88-8277-0E7F6D7B063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система мотивации работников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Лист1!$D$2:$D$3</c:f>
              <c:numCache>
                <c:formatCode>0.00%</c:formatCode>
                <c:ptCount val="2"/>
                <c:pt idx="0">
                  <c:v>7.8E-2</c:v>
                </c:pt>
                <c:pt idx="1">
                  <c:v>9.2999999999999999E-2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37-4CC1-9C8A-7DC84CA3EC2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вовлечённый и внимательный руководитель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" panose="020B0502040204020203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Лист1!$E$2:$E$3</c:f>
              <c:numCache>
                <c:formatCode>0.00%</c:formatCode>
                <c:ptCount val="2"/>
                <c:pt idx="0">
                  <c:v>9.2999999999999999E-2</c:v>
                </c:pt>
                <c:pt idx="1">
                  <c:v>0.375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37-4CC1-9C8A-7DC84CA3EC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786560912"/>
        <c:axId val="786564240"/>
      </c:barChart>
      <c:catAx>
        <c:axId val="786560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ru-RU"/>
          </a:p>
        </c:txPr>
        <c:crossAx val="786564240"/>
        <c:crosses val="autoZero"/>
        <c:auto val="1"/>
        <c:lblAlgn val="ctr"/>
        <c:lblOffset val="100"/>
        <c:noMultiLvlLbl val="0"/>
      </c:catAx>
      <c:valAx>
        <c:axId val="78656424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" panose="020B0502040204020203" pitchFamily="34" charset="0"/>
                <a:ea typeface="+mn-ea"/>
                <a:cs typeface="+mn-cs"/>
              </a:defRPr>
            </a:pPr>
            <a:endParaRPr lang="ru-RU"/>
          </a:p>
        </c:txPr>
        <c:crossAx val="786560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354601889721769"/>
          <c:y val="0.73920165531511328"/>
          <c:w val="0.85940205130258462"/>
          <c:h val="0.223400068221773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" panose="020B0502040204020203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Bahnschrift" panose="020B0502040204020203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5C99EB-8659-484E-99BF-AD2D700F1D6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5232B8D-E4A1-484E-B6B4-F91B55C5A526}">
      <dgm:prSet phldrT="[Текст]" custT="1"/>
      <dgm:spPr>
        <a:solidFill>
          <a:srgbClr val="00A1A3">
            <a:alpha val="50000"/>
          </a:srgbClr>
        </a:solidFill>
      </dgm:spPr>
      <dgm:t>
        <a:bodyPr/>
        <a:lstStyle/>
        <a:p>
          <a:r>
            <a:rPr lang="ru-RU" sz="2400" dirty="0">
              <a:solidFill>
                <a:schemeClr val="bg1"/>
              </a:solidFill>
              <a:latin typeface="Bahnschrift" panose="020B0502040204020203" pitchFamily="34" charset="0"/>
            </a:rPr>
            <a:t>Умение общаться</a:t>
          </a:r>
        </a:p>
      </dgm:t>
    </dgm:pt>
    <dgm:pt modelId="{A45A7A86-9A39-4BF9-A75B-4002DE4671D7}" type="parTrans" cxnId="{175AC225-32E6-4890-B256-26BDD84C2BD8}">
      <dgm:prSet/>
      <dgm:spPr/>
      <dgm:t>
        <a:bodyPr/>
        <a:lstStyle/>
        <a:p>
          <a:endParaRPr lang="ru-RU" sz="2400">
            <a:solidFill>
              <a:schemeClr val="bg1"/>
            </a:solidFill>
            <a:latin typeface="Bahnschrift" panose="020B0502040204020203" pitchFamily="34" charset="0"/>
          </a:endParaRPr>
        </a:p>
      </dgm:t>
    </dgm:pt>
    <dgm:pt modelId="{41B6A7EC-5B79-4DF7-A430-9A0C009A1066}" type="sibTrans" cxnId="{175AC225-32E6-4890-B256-26BDD84C2BD8}">
      <dgm:prSet/>
      <dgm:spPr/>
      <dgm:t>
        <a:bodyPr/>
        <a:lstStyle/>
        <a:p>
          <a:endParaRPr lang="ru-RU" sz="2400">
            <a:solidFill>
              <a:schemeClr val="bg1"/>
            </a:solidFill>
            <a:latin typeface="Bahnschrift" panose="020B0502040204020203" pitchFamily="34" charset="0"/>
          </a:endParaRPr>
        </a:p>
      </dgm:t>
    </dgm:pt>
    <dgm:pt modelId="{35FDCA1B-02BA-42E9-92F8-91D0F14F9A77}">
      <dgm:prSet phldrT="[Текст]" custT="1"/>
      <dgm:spPr>
        <a:solidFill>
          <a:srgbClr val="00A1A3">
            <a:alpha val="50000"/>
          </a:srgbClr>
        </a:solidFill>
      </dgm:spPr>
      <dgm:t>
        <a:bodyPr/>
        <a:lstStyle/>
        <a:p>
          <a:r>
            <a:rPr lang="ru-RU" sz="2400" dirty="0">
              <a:solidFill>
                <a:schemeClr val="bg1"/>
              </a:solidFill>
              <a:latin typeface="Bahnschrift" panose="020B0502040204020203" pitchFamily="34" charset="0"/>
            </a:rPr>
            <a:t>Умение продвигать себя и свои идеи</a:t>
          </a:r>
        </a:p>
      </dgm:t>
    </dgm:pt>
    <dgm:pt modelId="{D07A28C5-9E24-413F-A07B-AA9E43492309}" type="parTrans" cxnId="{90A8AFEB-9A1C-4B25-92D8-6EC80049C668}">
      <dgm:prSet/>
      <dgm:spPr/>
      <dgm:t>
        <a:bodyPr/>
        <a:lstStyle/>
        <a:p>
          <a:endParaRPr lang="ru-RU" sz="2400">
            <a:solidFill>
              <a:schemeClr val="bg1"/>
            </a:solidFill>
            <a:latin typeface="Bahnschrift" panose="020B0502040204020203" pitchFamily="34" charset="0"/>
          </a:endParaRPr>
        </a:p>
      </dgm:t>
    </dgm:pt>
    <dgm:pt modelId="{D63F7552-F735-4113-BD46-CA9544C61300}" type="sibTrans" cxnId="{90A8AFEB-9A1C-4B25-92D8-6EC80049C668}">
      <dgm:prSet/>
      <dgm:spPr/>
      <dgm:t>
        <a:bodyPr/>
        <a:lstStyle/>
        <a:p>
          <a:endParaRPr lang="ru-RU" sz="2400">
            <a:solidFill>
              <a:schemeClr val="bg1"/>
            </a:solidFill>
            <a:latin typeface="Bahnschrift" panose="020B0502040204020203" pitchFamily="34" charset="0"/>
          </a:endParaRPr>
        </a:p>
      </dgm:t>
    </dgm:pt>
    <dgm:pt modelId="{E5673EFC-5166-4A4D-B5AF-7290D52115FA}">
      <dgm:prSet phldrT="[Текст]" custT="1"/>
      <dgm:spPr>
        <a:solidFill>
          <a:srgbClr val="00A1A3">
            <a:alpha val="50000"/>
          </a:srgbClr>
        </a:solidFill>
      </dgm:spPr>
      <dgm:t>
        <a:bodyPr/>
        <a:lstStyle/>
        <a:p>
          <a:r>
            <a:rPr lang="ru-RU" sz="2400" dirty="0">
              <a:solidFill>
                <a:schemeClr val="bg1"/>
              </a:solidFill>
              <a:latin typeface="Bahnschrift" panose="020B0502040204020203" pitchFamily="34" charset="0"/>
            </a:rPr>
            <a:t>Умение преодолевать внутренние барьеры</a:t>
          </a:r>
        </a:p>
      </dgm:t>
    </dgm:pt>
    <dgm:pt modelId="{0DC7D25B-587C-44B9-A9F8-D11BF71057E4}" type="parTrans" cxnId="{D3B668A3-D051-4B50-A28C-5BBD7BE290DE}">
      <dgm:prSet/>
      <dgm:spPr/>
      <dgm:t>
        <a:bodyPr/>
        <a:lstStyle/>
        <a:p>
          <a:endParaRPr lang="ru-RU" sz="2400">
            <a:solidFill>
              <a:schemeClr val="bg1"/>
            </a:solidFill>
            <a:latin typeface="Bahnschrift" panose="020B0502040204020203" pitchFamily="34" charset="0"/>
          </a:endParaRPr>
        </a:p>
      </dgm:t>
    </dgm:pt>
    <dgm:pt modelId="{7381267E-7A4B-4686-AFC3-4B31A0605416}" type="sibTrans" cxnId="{D3B668A3-D051-4B50-A28C-5BBD7BE290DE}">
      <dgm:prSet/>
      <dgm:spPr/>
      <dgm:t>
        <a:bodyPr/>
        <a:lstStyle/>
        <a:p>
          <a:endParaRPr lang="ru-RU" sz="2400">
            <a:solidFill>
              <a:schemeClr val="bg1"/>
            </a:solidFill>
            <a:latin typeface="Bahnschrift" panose="020B0502040204020203" pitchFamily="34" charset="0"/>
          </a:endParaRPr>
        </a:p>
      </dgm:t>
    </dgm:pt>
    <dgm:pt modelId="{50BC0DC9-655F-4D84-B47A-0E972633002B}">
      <dgm:prSet phldrT="[Текст]" custT="1"/>
      <dgm:spPr>
        <a:solidFill>
          <a:srgbClr val="00A1A3">
            <a:alpha val="50000"/>
          </a:srgbClr>
        </a:solidFill>
      </dgm:spPr>
      <dgm:t>
        <a:bodyPr/>
        <a:lstStyle/>
        <a:p>
          <a:r>
            <a:rPr lang="ru-RU" sz="2400" dirty="0">
              <a:solidFill>
                <a:schemeClr val="bg1"/>
              </a:solidFill>
              <a:latin typeface="Bahnschrift" panose="020B0502040204020203" pitchFamily="34" charset="0"/>
            </a:rPr>
            <a:t>Умение публично выступать, писать статьи, готовить доклады</a:t>
          </a:r>
        </a:p>
      </dgm:t>
    </dgm:pt>
    <dgm:pt modelId="{A6CC90C1-88C2-442E-BFA8-E49F743DF96A}" type="parTrans" cxnId="{D446FA8C-4E5A-43AF-9888-C9ADA8FEFF78}">
      <dgm:prSet/>
      <dgm:spPr/>
      <dgm:t>
        <a:bodyPr/>
        <a:lstStyle/>
        <a:p>
          <a:endParaRPr lang="ru-RU" sz="2400">
            <a:solidFill>
              <a:schemeClr val="bg1"/>
            </a:solidFill>
            <a:latin typeface="Bahnschrift" panose="020B0502040204020203" pitchFamily="34" charset="0"/>
          </a:endParaRPr>
        </a:p>
      </dgm:t>
    </dgm:pt>
    <dgm:pt modelId="{2E928DDB-7B24-4A12-8323-D122878ED98B}" type="sibTrans" cxnId="{D446FA8C-4E5A-43AF-9888-C9ADA8FEFF78}">
      <dgm:prSet/>
      <dgm:spPr/>
      <dgm:t>
        <a:bodyPr/>
        <a:lstStyle/>
        <a:p>
          <a:endParaRPr lang="ru-RU" sz="2400">
            <a:solidFill>
              <a:schemeClr val="bg1"/>
            </a:solidFill>
            <a:latin typeface="Bahnschrift" panose="020B0502040204020203" pitchFamily="34" charset="0"/>
          </a:endParaRPr>
        </a:p>
      </dgm:t>
    </dgm:pt>
    <dgm:pt modelId="{BB4C55E8-E008-42C8-8605-A6F6B74D18DF}" type="pres">
      <dgm:prSet presAssocID="{B75C99EB-8659-484E-99BF-AD2D700F1D6E}" presName="Name0" presStyleCnt="0">
        <dgm:presLayoutVars>
          <dgm:dir/>
          <dgm:resizeHandles val="exact"/>
        </dgm:presLayoutVars>
      </dgm:prSet>
      <dgm:spPr/>
    </dgm:pt>
    <dgm:pt modelId="{C0039106-55F7-4F4A-B18A-D1DFADCC6C29}" type="pres">
      <dgm:prSet presAssocID="{25232B8D-E4A1-484E-B6B4-F91B55C5A526}" presName="Name5" presStyleLbl="vennNode1" presStyleIdx="0" presStyleCnt="4">
        <dgm:presLayoutVars>
          <dgm:bulletEnabled val="1"/>
        </dgm:presLayoutVars>
      </dgm:prSet>
      <dgm:spPr/>
    </dgm:pt>
    <dgm:pt modelId="{92353327-4C84-48AA-B61B-F6BC1C791B45}" type="pres">
      <dgm:prSet presAssocID="{41B6A7EC-5B79-4DF7-A430-9A0C009A1066}" presName="space" presStyleCnt="0"/>
      <dgm:spPr/>
    </dgm:pt>
    <dgm:pt modelId="{88B7FFC5-798D-40F2-A9BF-FBC07A25AA1A}" type="pres">
      <dgm:prSet presAssocID="{35FDCA1B-02BA-42E9-92F8-91D0F14F9A77}" presName="Name5" presStyleLbl="vennNode1" presStyleIdx="1" presStyleCnt="4">
        <dgm:presLayoutVars>
          <dgm:bulletEnabled val="1"/>
        </dgm:presLayoutVars>
      </dgm:prSet>
      <dgm:spPr/>
    </dgm:pt>
    <dgm:pt modelId="{90CF2AFA-BBAB-4D85-A1A7-D7281E76046E}" type="pres">
      <dgm:prSet presAssocID="{D63F7552-F735-4113-BD46-CA9544C61300}" presName="space" presStyleCnt="0"/>
      <dgm:spPr/>
    </dgm:pt>
    <dgm:pt modelId="{4EE82884-B3F4-4B99-BAA3-631C0BF7A885}" type="pres">
      <dgm:prSet presAssocID="{E5673EFC-5166-4A4D-B5AF-7290D52115FA}" presName="Name5" presStyleLbl="vennNode1" presStyleIdx="2" presStyleCnt="4" custLinFactNeighborX="7162" custLinFactNeighborY="-573">
        <dgm:presLayoutVars>
          <dgm:bulletEnabled val="1"/>
        </dgm:presLayoutVars>
      </dgm:prSet>
      <dgm:spPr/>
    </dgm:pt>
    <dgm:pt modelId="{DA722C4A-FF2B-45E8-AF84-406AA25DEA0F}" type="pres">
      <dgm:prSet presAssocID="{7381267E-7A4B-4686-AFC3-4B31A0605416}" presName="space" presStyleCnt="0"/>
      <dgm:spPr/>
    </dgm:pt>
    <dgm:pt modelId="{DB7677AE-D20C-4667-AC94-BE83E2439F51}" type="pres">
      <dgm:prSet presAssocID="{50BC0DC9-655F-4D84-B47A-0E972633002B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14C8E711-DCEA-4057-9F35-62E95413146A}" type="presOf" srcId="{50BC0DC9-655F-4D84-B47A-0E972633002B}" destId="{DB7677AE-D20C-4667-AC94-BE83E2439F51}" srcOrd="0" destOrd="0" presId="urn:microsoft.com/office/officeart/2005/8/layout/venn3"/>
    <dgm:cxn modelId="{175AC225-32E6-4890-B256-26BDD84C2BD8}" srcId="{B75C99EB-8659-484E-99BF-AD2D700F1D6E}" destId="{25232B8D-E4A1-484E-B6B4-F91B55C5A526}" srcOrd="0" destOrd="0" parTransId="{A45A7A86-9A39-4BF9-A75B-4002DE4671D7}" sibTransId="{41B6A7EC-5B79-4DF7-A430-9A0C009A1066}"/>
    <dgm:cxn modelId="{91F39E2B-7E63-4BE4-8D89-5B004302A827}" type="presOf" srcId="{B75C99EB-8659-484E-99BF-AD2D700F1D6E}" destId="{BB4C55E8-E008-42C8-8605-A6F6B74D18DF}" srcOrd="0" destOrd="0" presId="urn:microsoft.com/office/officeart/2005/8/layout/venn3"/>
    <dgm:cxn modelId="{B0A99C3D-56A4-4F54-A1CC-A9E34E4CD19E}" type="presOf" srcId="{25232B8D-E4A1-484E-B6B4-F91B55C5A526}" destId="{C0039106-55F7-4F4A-B18A-D1DFADCC6C29}" srcOrd="0" destOrd="0" presId="urn:microsoft.com/office/officeart/2005/8/layout/venn3"/>
    <dgm:cxn modelId="{3D021E66-9EDA-4A2E-9CA2-9634893BB39F}" type="presOf" srcId="{E5673EFC-5166-4A4D-B5AF-7290D52115FA}" destId="{4EE82884-B3F4-4B99-BAA3-631C0BF7A885}" srcOrd="0" destOrd="0" presId="urn:microsoft.com/office/officeart/2005/8/layout/venn3"/>
    <dgm:cxn modelId="{8273BF78-85B2-4BB1-9FA0-103BBE7D2BAE}" type="presOf" srcId="{35FDCA1B-02BA-42E9-92F8-91D0F14F9A77}" destId="{88B7FFC5-798D-40F2-A9BF-FBC07A25AA1A}" srcOrd="0" destOrd="0" presId="urn:microsoft.com/office/officeart/2005/8/layout/venn3"/>
    <dgm:cxn modelId="{D446FA8C-4E5A-43AF-9888-C9ADA8FEFF78}" srcId="{B75C99EB-8659-484E-99BF-AD2D700F1D6E}" destId="{50BC0DC9-655F-4D84-B47A-0E972633002B}" srcOrd="3" destOrd="0" parTransId="{A6CC90C1-88C2-442E-BFA8-E49F743DF96A}" sibTransId="{2E928DDB-7B24-4A12-8323-D122878ED98B}"/>
    <dgm:cxn modelId="{D3B668A3-D051-4B50-A28C-5BBD7BE290DE}" srcId="{B75C99EB-8659-484E-99BF-AD2D700F1D6E}" destId="{E5673EFC-5166-4A4D-B5AF-7290D52115FA}" srcOrd="2" destOrd="0" parTransId="{0DC7D25B-587C-44B9-A9F8-D11BF71057E4}" sibTransId="{7381267E-7A4B-4686-AFC3-4B31A0605416}"/>
    <dgm:cxn modelId="{90A8AFEB-9A1C-4B25-92D8-6EC80049C668}" srcId="{B75C99EB-8659-484E-99BF-AD2D700F1D6E}" destId="{35FDCA1B-02BA-42E9-92F8-91D0F14F9A77}" srcOrd="1" destOrd="0" parTransId="{D07A28C5-9E24-413F-A07B-AA9E43492309}" sibTransId="{D63F7552-F735-4113-BD46-CA9544C61300}"/>
    <dgm:cxn modelId="{2F8CEC57-8DB8-4CBA-8C56-0F41DE54473D}" type="presParOf" srcId="{BB4C55E8-E008-42C8-8605-A6F6B74D18DF}" destId="{C0039106-55F7-4F4A-B18A-D1DFADCC6C29}" srcOrd="0" destOrd="0" presId="urn:microsoft.com/office/officeart/2005/8/layout/venn3"/>
    <dgm:cxn modelId="{0DD80AA0-FFF5-4D0D-B9B4-7110D7E6761A}" type="presParOf" srcId="{BB4C55E8-E008-42C8-8605-A6F6B74D18DF}" destId="{92353327-4C84-48AA-B61B-F6BC1C791B45}" srcOrd="1" destOrd="0" presId="urn:microsoft.com/office/officeart/2005/8/layout/venn3"/>
    <dgm:cxn modelId="{EB935641-DA85-4748-89E6-7BCCE8D8D663}" type="presParOf" srcId="{BB4C55E8-E008-42C8-8605-A6F6B74D18DF}" destId="{88B7FFC5-798D-40F2-A9BF-FBC07A25AA1A}" srcOrd="2" destOrd="0" presId="urn:microsoft.com/office/officeart/2005/8/layout/venn3"/>
    <dgm:cxn modelId="{27A9D499-DCD2-46DB-AC70-5CF062F5FB75}" type="presParOf" srcId="{BB4C55E8-E008-42C8-8605-A6F6B74D18DF}" destId="{90CF2AFA-BBAB-4D85-A1A7-D7281E76046E}" srcOrd="3" destOrd="0" presId="urn:microsoft.com/office/officeart/2005/8/layout/venn3"/>
    <dgm:cxn modelId="{9AC237A0-484D-4B3E-97A2-94F2BEC1E511}" type="presParOf" srcId="{BB4C55E8-E008-42C8-8605-A6F6B74D18DF}" destId="{4EE82884-B3F4-4B99-BAA3-631C0BF7A885}" srcOrd="4" destOrd="0" presId="urn:microsoft.com/office/officeart/2005/8/layout/venn3"/>
    <dgm:cxn modelId="{5A574625-48EB-4AE6-B593-1F9232C37C91}" type="presParOf" srcId="{BB4C55E8-E008-42C8-8605-A6F6B74D18DF}" destId="{DA722C4A-FF2B-45E8-AF84-406AA25DEA0F}" srcOrd="5" destOrd="0" presId="urn:microsoft.com/office/officeart/2005/8/layout/venn3"/>
    <dgm:cxn modelId="{0D2CC15F-9C47-4F65-A755-4FF798755958}" type="presParOf" srcId="{BB4C55E8-E008-42C8-8605-A6F6B74D18DF}" destId="{DB7677AE-D20C-4667-AC94-BE83E2439F51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8C3328-0AE7-41F0-96E9-B60ACBAB6698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A936FF-104D-457F-8436-EFE091A63EF4}">
      <dgm:prSet phldrT="[Текст]" custT="1"/>
      <dgm:spPr>
        <a:solidFill>
          <a:srgbClr val="00A1A3"/>
        </a:solidFill>
      </dgm:spPr>
      <dgm:t>
        <a:bodyPr/>
        <a:lstStyle/>
        <a:p>
          <a:pPr>
            <a:buNone/>
          </a:pPr>
          <a:r>
            <a:rPr lang="ru-RU" sz="2000" b="1" dirty="0">
              <a:latin typeface="Bahnschrift" panose="020B0502040204020203" pitchFamily="34" charset="0"/>
            </a:rPr>
            <a:t>Практико-ориентированность</a:t>
          </a:r>
        </a:p>
      </dgm:t>
    </dgm:pt>
    <dgm:pt modelId="{C69AF29E-F55A-4F6A-8EDB-5A766F679FA1}" type="parTrans" cxnId="{CCB55424-FB1A-4EBC-BE34-8B9F31D43FA8}">
      <dgm:prSet/>
      <dgm:spPr/>
      <dgm:t>
        <a:bodyPr/>
        <a:lstStyle/>
        <a:p>
          <a:endParaRPr lang="ru-RU" b="1">
            <a:latin typeface="Bahnschrift" panose="020B0502040204020203" pitchFamily="34" charset="0"/>
          </a:endParaRPr>
        </a:p>
      </dgm:t>
    </dgm:pt>
    <dgm:pt modelId="{2C231EB4-FE1C-4C99-9D71-173CB4D76521}" type="sibTrans" cxnId="{CCB55424-FB1A-4EBC-BE34-8B9F31D43FA8}">
      <dgm:prSet/>
      <dgm:spPr/>
      <dgm:t>
        <a:bodyPr/>
        <a:lstStyle/>
        <a:p>
          <a:endParaRPr lang="ru-RU" b="1">
            <a:latin typeface="Bahnschrift" panose="020B0502040204020203" pitchFamily="34" charset="0"/>
          </a:endParaRPr>
        </a:p>
      </dgm:t>
    </dgm:pt>
    <dgm:pt modelId="{1E760C7C-593A-4946-A4F7-8F8A19EF2D61}">
      <dgm:prSet phldrT="[Текст]" custT="1"/>
      <dgm:spPr>
        <a:solidFill>
          <a:srgbClr val="00A1A3"/>
        </a:solidFill>
      </dgm:spPr>
      <dgm:t>
        <a:bodyPr/>
        <a:lstStyle/>
        <a:p>
          <a:pPr>
            <a:buNone/>
          </a:pPr>
          <a:r>
            <a:rPr lang="ru-RU" sz="2000" b="1" dirty="0">
              <a:latin typeface="Bahnschrift" panose="020B0502040204020203" pitchFamily="34" charset="0"/>
            </a:rPr>
            <a:t>Равный обучает  равного!</a:t>
          </a:r>
        </a:p>
      </dgm:t>
    </dgm:pt>
    <dgm:pt modelId="{D43799EB-DC3F-474B-9FE1-683DE220B621}" type="parTrans" cxnId="{A57EFD31-7000-4ADF-AF72-E37AF087A614}">
      <dgm:prSet/>
      <dgm:spPr/>
      <dgm:t>
        <a:bodyPr/>
        <a:lstStyle/>
        <a:p>
          <a:endParaRPr lang="ru-RU" b="1">
            <a:latin typeface="Bahnschrift" panose="020B0502040204020203" pitchFamily="34" charset="0"/>
          </a:endParaRPr>
        </a:p>
      </dgm:t>
    </dgm:pt>
    <dgm:pt modelId="{738D62A0-1630-4C27-9FB0-23163D710DD3}" type="sibTrans" cxnId="{A57EFD31-7000-4ADF-AF72-E37AF087A614}">
      <dgm:prSet/>
      <dgm:spPr/>
      <dgm:t>
        <a:bodyPr/>
        <a:lstStyle/>
        <a:p>
          <a:endParaRPr lang="ru-RU" b="1">
            <a:latin typeface="Bahnschrift" panose="020B0502040204020203" pitchFamily="34" charset="0"/>
          </a:endParaRPr>
        </a:p>
      </dgm:t>
    </dgm:pt>
    <dgm:pt modelId="{B3F6E1CC-50B6-477B-B9A8-96E4F3064B72}">
      <dgm:prSet phldrT="[Текст]" custT="1"/>
      <dgm:spPr>
        <a:solidFill>
          <a:srgbClr val="00A1A3"/>
        </a:solidFill>
      </dgm:spPr>
      <dgm:t>
        <a:bodyPr/>
        <a:lstStyle/>
        <a:p>
          <a:r>
            <a:rPr lang="ru-RU" sz="1800" b="1" dirty="0">
              <a:latin typeface="Bahnschrift" panose="020B0502040204020203" pitchFamily="34" charset="0"/>
            </a:rPr>
            <a:t>Актуализация образовательных программ под запрос работодателя</a:t>
          </a:r>
        </a:p>
      </dgm:t>
    </dgm:pt>
    <dgm:pt modelId="{6F779A0C-ADF1-4921-A8AE-F7BD651DFD52}" type="parTrans" cxnId="{B9EEDA27-EFFB-42C0-8E50-1C32BFFB03DC}">
      <dgm:prSet/>
      <dgm:spPr/>
      <dgm:t>
        <a:bodyPr/>
        <a:lstStyle/>
        <a:p>
          <a:endParaRPr lang="ru-RU" b="1">
            <a:latin typeface="Bahnschrift" panose="020B0502040204020203" pitchFamily="34" charset="0"/>
          </a:endParaRPr>
        </a:p>
      </dgm:t>
    </dgm:pt>
    <dgm:pt modelId="{61A2DE97-7AE2-4870-B30B-4C2265FE397B}" type="sibTrans" cxnId="{B9EEDA27-EFFB-42C0-8E50-1C32BFFB03DC}">
      <dgm:prSet/>
      <dgm:spPr/>
      <dgm:t>
        <a:bodyPr/>
        <a:lstStyle/>
        <a:p>
          <a:endParaRPr lang="ru-RU" b="1">
            <a:latin typeface="Bahnschrift" panose="020B0502040204020203" pitchFamily="34" charset="0"/>
          </a:endParaRPr>
        </a:p>
      </dgm:t>
    </dgm:pt>
    <dgm:pt modelId="{FCD05791-FECF-494A-ABB0-840E65D2196E}">
      <dgm:prSet phldrT="[Текст]" custT="1"/>
      <dgm:spPr>
        <a:solidFill>
          <a:srgbClr val="00A1A3"/>
        </a:solidFill>
      </dgm:spPr>
      <dgm:t>
        <a:bodyPr/>
        <a:lstStyle/>
        <a:p>
          <a:r>
            <a:rPr lang="ru-RU" sz="1800" b="1" dirty="0">
              <a:latin typeface="Bahnschrift" panose="020B0502040204020203" pitchFamily="34" charset="0"/>
            </a:rPr>
            <a:t>Итоговая  аттестация по программам ПК – защита проектов</a:t>
          </a:r>
        </a:p>
      </dgm:t>
    </dgm:pt>
    <dgm:pt modelId="{788CFAB5-6A90-4B0F-9F33-8C624FEDE2B1}" type="parTrans" cxnId="{E94820F9-27E4-40DC-A719-C2754F3BEBB4}">
      <dgm:prSet/>
      <dgm:spPr/>
      <dgm:t>
        <a:bodyPr/>
        <a:lstStyle/>
        <a:p>
          <a:endParaRPr lang="ru-RU" b="1">
            <a:latin typeface="Bahnschrift" panose="020B0502040204020203" pitchFamily="34" charset="0"/>
          </a:endParaRPr>
        </a:p>
      </dgm:t>
    </dgm:pt>
    <dgm:pt modelId="{683B5A82-D2ED-4520-A258-21B38DED68B5}" type="sibTrans" cxnId="{E94820F9-27E4-40DC-A719-C2754F3BEBB4}">
      <dgm:prSet/>
      <dgm:spPr/>
      <dgm:t>
        <a:bodyPr/>
        <a:lstStyle/>
        <a:p>
          <a:endParaRPr lang="ru-RU" b="1">
            <a:latin typeface="Bahnschrift" panose="020B0502040204020203" pitchFamily="34" charset="0"/>
          </a:endParaRPr>
        </a:p>
      </dgm:t>
    </dgm:pt>
    <dgm:pt modelId="{5D7DAC8A-EB42-48DF-9D0C-A44B17FDA1D1}" type="pres">
      <dgm:prSet presAssocID="{628C3328-0AE7-41F0-96E9-B60ACBAB6698}" presName="matrix" presStyleCnt="0">
        <dgm:presLayoutVars>
          <dgm:chMax val="1"/>
          <dgm:dir/>
          <dgm:resizeHandles val="exact"/>
        </dgm:presLayoutVars>
      </dgm:prSet>
      <dgm:spPr/>
    </dgm:pt>
    <dgm:pt modelId="{92106644-2651-4AED-AA3E-EC131E2E9CAA}" type="pres">
      <dgm:prSet presAssocID="{628C3328-0AE7-41F0-96E9-B60ACBAB6698}" presName="diamond" presStyleLbl="bgShp" presStyleIdx="0" presStyleCnt="1"/>
      <dgm:spPr/>
    </dgm:pt>
    <dgm:pt modelId="{D7E5DC0D-084C-42B4-955E-DBACA46E1E59}" type="pres">
      <dgm:prSet presAssocID="{628C3328-0AE7-41F0-96E9-B60ACBAB6698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4832B8C-FC2C-446C-A3EA-392F98DEBA18}" type="pres">
      <dgm:prSet presAssocID="{628C3328-0AE7-41F0-96E9-B60ACBAB6698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192D743-5FD5-4C0E-B13A-CA72041806FC}" type="pres">
      <dgm:prSet presAssocID="{628C3328-0AE7-41F0-96E9-B60ACBAB6698}" presName="quad3" presStyleLbl="node1" presStyleIdx="2" presStyleCnt="4" custScaleX="103897">
        <dgm:presLayoutVars>
          <dgm:chMax val="0"/>
          <dgm:chPref val="0"/>
          <dgm:bulletEnabled val="1"/>
        </dgm:presLayoutVars>
      </dgm:prSet>
      <dgm:spPr/>
    </dgm:pt>
    <dgm:pt modelId="{FDE11A2C-C0F0-4C88-9820-529B45E083AA}" type="pres">
      <dgm:prSet presAssocID="{628C3328-0AE7-41F0-96E9-B60ACBAB6698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CB55424-FB1A-4EBC-BE34-8B9F31D43FA8}" srcId="{628C3328-0AE7-41F0-96E9-B60ACBAB6698}" destId="{5AA936FF-104D-457F-8436-EFE091A63EF4}" srcOrd="0" destOrd="0" parTransId="{C69AF29E-F55A-4F6A-8EDB-5A766F679FA1}" sibTransId="{2C231EB4-FE1C-4C99-9D71-173CB4D76521}"/>
    <dgm:cxn modelId="{B9EEDA27-EFFB-42C0-8E50-1C32BFFB03DC}" srcId="{628C3328-0AE7-41F0-96E9-B60ACBAB6698}" destId="{B3F6E1CC-50B6-477B-B9A8-96E4F3064B72}" srcOrd="2" destOrd="0" parTransId="{6F779A0C-ADF1-4921-A8AE-F7BD651DFD52}" sibTransId="{61A2DE97-7AE2-4870-B30B-4C2265FE397B}"/>
    <dgm:cxn modelId="{A57EFD31-7000-4ADF-AF72-E37AF087A614}" srcId="{628C3328-0AE7-41F0-96E9-B60ACBAB6698}" destId="{1E760C7C-593A-4946-A4F7-8F8A19EF2D61}" srcOrd="1" destOrd="0" parTransId="{D43799EB-DC3F-474B-9FE1-683DE220B621}" sibTransId="{738D62A0-1630-4C27-9FB0-23163D710DD3}"/>
    <dgm:cxn modelId="{0CD77140-DA81-4F63-B118-69CD325A8187}" type="presOf" srcId="{1E760C7C-593A-4946-A4F7-8F8A19EF2D61}" destId="{F4832B8C-FC2C-446C-A3EA-392F98DEBA18}" srcOrd="0" destOrd="0" presId="urn:microsoft.com/office/officeart/2005/8/layout/matrix3"/>
    <dgm:cxn modelId="{F0B3B569-29FD-4FB2-A140-86EA2844BE44}" type="presOf" srcId="{FCD05791-FECF-494A-ABB0-840E65D2196E}" destId="{FDE11A2C-C0F0-4C88-9820-529B45E083AA}" srcOrd="0" destOrd="0" presId="urn:microsoft.com/office/officeart/2005/8/layout/matrix3"/>
    <dgm:cxn modelId="{8960508C-1429-4C69-A382-2C150CD91CB9}" type="presOf" srcId="{628C3328-0AE7-41F0-96E9-B60ACBAB6698}" destId="{5D7DAC8A-EB42-48DF-9D0C-A44B17FDA1D1}" srcOrd="0" destOrd="0" presId="urn:microsoft.com/office/officeart/2005/8/layout/matrix3"/>
    <dgm:cxn modelId="{CA305893-D5E6-4AF9-9311-C4054C91FFCC}" type="presOf" srcId="{5AA936FF-104D-457F-8436-EFE091A63EF4}" destId="{D7E5DC0D-084C-42B4-955E-DBACA46E1E59}" srcOrd="0" destOrd="0" presId="urn:microsoft.com/office/officeart/2005/8/layout/matrix3"/>
    <dgm:cxn modelId="{28A8559F-D835-4DE8-A473-F5B550065B29}" type="presOf" srcId="{B3F6E1CC-50B6-477B-B9A8-96E4F3064B72}" destId="{F192D743-5FD5-4C0E-B13A-CA72041806FC}" srcOrd="0" destOrd="0" presId="urn:microsoft.com/office/officeart/2005/8/layout/matrix3"/>
    <dgm:cxn modelId="{E94820F9-27E4-40DC-A719-C2754F3BEBB4}" srcId="{628C3328-0AE7-41F0-96E9-B60ACBAB6698}" destId="{FCD05791-FECF-494A-ABB0-840E65D2196E}" srcOrd="3" destOrd="0" parTransId="{788CFAB5-6A90-4B0F-9F33-8C624FEDE2B1}" sibTransId="{683B5A82-D2ED-4520-A258-21B38DED68B5}"/>
    <dgm:cxn modelId="{9D802529-E9E9-4768-A5A6-3A4C5DEB7212}" type="presParOf" srcId="{5D7DAC8A-EB42-48DF-9D0C-A44B17FDA1D1}" destId="{92106644-2651-4AED-AA3E-EC131E2E9CAA}" srcOrd="0" destOrd="0" presId="urn:microsoft.com/office/officeart/2005/8/layout/matrix3"/>
    <dgm:cxn modelId="{1D5FB46A-7099-49BE-930F-DA12F34D2196}" type="presParOf" srcId="{5D7DAC8A-EB42-48DF-9D0C-A44B17FDA1D1}" destId="{D7E5DC0D-084C-42B4-955E-DBACA46E1E59}" srcOrd="1" destOrd="0" presId="urn:microsoft.com/office/officeart/2005/8/layout/matrix3"/>
    <dgm:cxn modelId="{C9E00A5C-9FC5-45D2-888A-1A0BD5FFBE2B}" type="presParOf" srcId="{5D7DAC8A-EB42-48DF-9D0C-A44B17FDA1D1}" destId="{F4832B8C-FC2C-446C-A3EA-392F98DEBA18}" srcOrd="2" destOrd="0" presId="urn:microsoft.com/office/officeart/2005/8/layout/matrix3"/>
    <dgm:cxn modelId="{EC9633E3-4D96-4823-823A-89BB0C620021}" type="presParOf" srcId="{5D7DAC8A-EB42-48DF-9D0C-A44B17FDA1D1}" destId="{F192D743-5FD5-4C0E-B13A-CA72041806FC}" srcOrd="3" destOrd="0" presId="urn:microsoft.com/office/officeart/2005/8/layout/matrix3"/>
    <dgm:cxn modelId="{822B96A7-8BE2-467B-BF35-C0467E2C5EAC}" type="presParOf" srcId="{5D7DAC8A-EB42-48DF-9D0C-A44B17FDA1D1}" destId="{FDE11A2C-C0F0-4C88-9820-529B45E083A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B521ED-F900-48F5-8D7A-98DD6A446FB4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CE775E-470B-42FB-BBC6-20BBC30878B6}">
      <dgm:prSet/>
      <dgm:spPr>
        <a:solidFill>
          <a:srgbClr val="B7CB45"/>
        </a:solidFill>
      </dgm:spPr>
      <dgm:t>
        <a:bodyPr/>
        <a:lstStyle/>
        <a:p>
          <a:pPr rtl="0"/>
          <a:r>
            <a:rPr lang="ru-RU"/>
            <a:t>Проведен набор группы</a:t>
          </a:r>
        </a:p>
      </dgm:t>
    </dgm:pt>
    <dgm:pt modelId="{3D196A80-8B1A-4216-A88E-D06D08364FCD}" type="parTrans" cxnId="{75F4EE67-649C-4F57-B551-19E350B7F1AC}">
      <dgm:prSet/>
      <dgm:spPr/>
      <dgm:t>
        <a:bodyPr/>
        <a:lstStyle/>
        <a:p>
          <a:endParaRPr lang="ru-RU"/>
        </a:p>
      </dgm:t>
    </dgm:pt>
    <dgm:pt modelId="{03D81990-D7A4-463A-B0D5-7729AABB77B8}" type="sibTrans" cxnId="{75F4EE67-649C-4F57-B551-19E350B7F1AC}">
      <dgm:prSet/>
      <dgm:spPr/>
      <dgm:t>
        <a:bodyPr/>
        <a:lstStyle/>
        <a:p>
          <a:endParaRPr lang="ru-RU"/>
        </a:p>
      </dgm:t>
    </dgm:pt>
    <dgm:pt modelId="{0F0FAD5D-0949-4E8E-826C-0A1F4B3C5584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/>
            <a:t>Проведено обучение</a:t>
          </a:r>
        </a:p>
      </dgm:t>
    </dgm:pt>
    <dgm:pt modelId="{F4A606EA-4101-4E02-A88F-B2948B496DBC}" type="parTrans" cxnId="{474BB8E5-E059-4E4B-8E8E-9CA2D2EF49D1}">
      <dgm:prSet/>
      <dgm:spPr/>
      <dgm:t>
        <a:bodyPr/>
        <a:lstStyle/>
        <a:p>
          <a:endParaRPr lang="ru-RU"/>
        </a:p>
      </dgm:t>
    </dgm:pt>
    <dgm:pt modelId="{A2D5DC54-2DAA-4E06-B25A-7926AAD3B0A3}" type="sibTrans" cxnId="{474BB8E5-E059-4E4B-8E8E-9CA2D2EF49D1}">
      <dgm:prSet/>
      <dgm:spPr/>
      <dgm:t>
        <a:bodyPr/>
        <a:lstStyle/>
        <a:p>
          <a:endParaRPr lang="ru-RU"/>
        </a:p>
      </dgm:t>
    </dgm:pt>
    <dgm:pt modelId="{57EE66F7-F737-42F5-92D3-3CEAD7FA970E}">
      <dgm:prSet/>
      <dgm:spPr>
        <a:solidFill>
          <a:srgbClr val="00A1A3"/>
        </a:solidFill>
      </dgm:spPr>
      <dgm:t>
        <a:bodyPr/>
        <a:lstStyle/>
        <a:p>
          <a:pPr rtl="0"/>
          <a:r>
            <a:rPr lang="ru-RU" dirty="0"/>
            <a:t>Подготовка проекта распоряжения МЗ РБ, проведение аудита по ИСМП.</a:t>
          </a:r>
        </a:p>
      </dgm:t>
    </dgm:pt>
    <dgm:pt modelId="{FC3A400E-4B9F-4382-8B15-6A1E6F200563}" type="parTrans" cxnId="{B8DDC388-A603-46A2-B63B-D1D7138416BF}">
      <dgm:prSet/>
      <dgm:spPr/>
      <dgm:t>
        <a:bodyPr/>
        <a:lstStyle/>
        <a:p>
          <a:endParaRPr lang="ru-RU"/>
        </a:p>
      </dgm:t>
    </dgm:pt>
    <dgm:pt modelId="{4CD0C780-2B23-4133-A8BF-378D2D0DB221}" type="sibTrans" cxnId="{B8DDC388-A603-46A2-B63B-D1D7138416BF}">
      <dgm:prSet/>
      <dgm:spPr/>
      <dgm:t>
        <a:bodyPr/>
        <a:lstStyle/>
        <a:p>
          <a:endParaRPr lang="ru-RU"/>
        </a:p>
      </dgm:t>
    </dgm:pt>
    <dgm:pt modelId="{268871C2-88AF-4278-A260-B9B45964B6F5}" type="pres">
      <dgm:prSet presAssocID="{46B521ED-F900-48F5-8D7A-98DD6A446FB4}" presName="CompostProcess" presStyleCnt="0">
        <dgm:presLayoutVars>
          <dgm:dir/>
          <dgm:resizeHandles val="exact"/>
        </dgm:presLayoutVars>
      </dgm:prSet>
      <dgm:spPr/>
    </dgm:pt>
    <dgm:pt modelId="{4A0F68D3-FB1A-470E-8652-0B161CB206D6}" type="pres">
      <dgm:prSet presAssocID="{46B521ED-F900-48F5-8D7A-98DD6A446FB4}" presName="arrow" presStyleLbl="bgShp" presStyleIdx="0" presStyleCnt="1"/>
      <dgm:spPr/>
    </dgm:pt>
    <dgm:pt modelId="{063F2DFB-4712-48AA-BA09-1E290D0CC744}" type="pres">
      <dgm:prSet presAssocID="{46B521ED-F900-48F5-8D7A-98DD6A446FB4}" presName="linearProcess" presStyleCnt="0"/>
      <dgm:spPr/>
    </dgm:pt>
    <dgm:pt modelId="{D206C608-3084-439F-8622-D89981E13A0C}" type="pres">
      <dgm:prSet presAssocID="{D2CE775E-470B-42FB-BBC6-20BBC30878B6}" presName="textNode" presStyleLbl="node1" presStyleIdx="0" presStyleCnt="3">
        <dgm:presLayoutVars>
          <dgm:bulletEnabled val="1"/>
        </dgm:presLayoutVars>
      </dgm:prSet>
      <dgm:spPr/>
    </dgm:pt>
    <dgm:pt modelId="{2B3BA30E-88CE-4629-B0DA-F4EBAFDF43FF}" type="pres">
      <dgm:prSet presAssocID="{03D81990-D7A4-463A-B0D5-7729AABB77B8}" presName="sibTrans" presStyleCnt="0"/>
      <dgm:spPr/>
    </dgm:pt>
    <dgm:pt modelId="{A173F067-C80B-48E1-88CE-D818B9EBA721}" type="pres">
      <dgm:prSet presAssocID="{0F0FAD5D-0949-4E8E-826C-0A1F4B3C5584}" presName="textNode" presStyleLbl="node1" presStyleIdx="1" presStyleCnt="3">
        <dgm:presLayoutVars>
          <dgm:bulletEnabled val="1"/>
        </dgm:presLayoutVars>
      </dgm:prSet>
      <dgm:spPr/>
    </dgm:pt>
    <dgm:pt modelId="{442303AB-640E-4275-B757-06C61AF87600}" type="pres">
      <dgm:prSet presAssocID="{A2D5DC54-2DAA-4E06-B25A-7926AAD3B0A3}" presName="sibTrans" presStyleCnt="0"/>
      <dgm:spPr/>
    </dgm:pt>
    <dgm:pt modelId="{C0E43DB2-2313-4EEB-A66C-52FFF03110AD}" type="pres">
      <dgm:prSet presAssocID="{57EE66F7-F737-42F5-92D3-3CEAD7FA970E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75F4EE67-649C-4F57-B551-19E350B7F1AC}" srcId="{46B521ED-F900-48F5-8D7A-98DD6A446FB4}" destId="{D2CE775E-470B-42FB-BBC6-20BBC30878B6}" srcOrd="0" destOrd="0" parTransId="{3D196A80-8B1A-4216-A88E-D06D08364FCD}" sibTransId="{03D81990-D7A4-463A-B0D5-7729AABB77B8}"/>
    <dgm:cxn modelId="{ACE60C6F-844A-44E1-A40E-2C4D8B5F8277}" type="presOf" srcId="{46B521ED-F900-48F5-8D7A-98DD6A446FB4}" destId="{268871C2-88AF-4278-A260-B9B45964B6F5}" srcOrd="0" destOrd="0" presId="urn:microsoft.com/office/officeart/2005/8/layout/hProcess9"/>
    <dgm:cxn modelId="{B8DDC388-A603-46A2-B63B-D1D7138416BF}" srcId="{46B521ED-F900-48F5-8D7A-98DD6A446FB4}" destId="{57EE66F7-F737-42F5-92D3-3CEAD7FA970E}" srcOrd="2" destOrd="0" parTransId="{FC3A400E-4B9F-4382-8B15-6A1E6F200563}" sibTransId="{4CD0C780-2B23-4133-A8BF-378D2D0DB221}"/>
    <dgm:cxn modelId="{98DC5F8F-2746-4D38-BBCD-A19FABE78443}" type="presOf" srcId="{57EE66F7-F737-42F5-92D3-3CEAD7FA970E}" destId="{C0E43DB2-2313-4EEB-A66C-52FFF03110AD}" srcOrd="0" destOrd="0" presId="urn:microsoft.com/office/officeart/2005/8/layout/hProcess9"/>
    <dgm:cxn modelId="{8E5409B9-A3A1-4E52-BF21-2BC54715F624}" type="presOf" srcId="{0F0FAD5D-0949-4E8E-826C-0A1F4B3C5584}" destId="{A173F067-C80B-48E1-88CE-D818B9EBA721}" srcOrd="0" destOrd="0" presId="urn:microsoft.com/office/officeart/2005/8/layout/hProcess9"/>
    <dgm:cxn modelId="{F175ADC2-0BC9-4AC4-9528-EF21679CE4C3}" type="presOf" srcId="{D2CE775E-470B-42FB-BBC6-20BBC30878B6}" destId="{D206C608-3084-439F-8622-D89981E13A0C}" srcOrd="0" destOrd="0" presId="urn:microsoft.com/office/officeart/2005/8/layout/hProcess9"/>
    <dgm:cxn modelId="{474BB8E5-E059-4E4B-8E8E-9CA2D2EF49D1}" srcId="{46B521ED-F900-48F5-8D7A-98DD6A446FB4}" destId="{0F0FAD5D-0949-4E8E-826C-0A1F4B3C5584}" srcOrd="1" destOrd="0" parTransId="{F4A606EA-4101-4E02-A88F-B2948B496DBC}" sibTransId="{A2D5DC54-2DAA-4E06-B25A-7926AAD3B0A3}"/>
    <dgm:cxn modelId="{EA209095-758A-4B75-835A-F6F558FA91FE}" type="presParOf" srcId="{268871C2-88AF-4278-A260-B9B45964B6F5}" destId="{4A0F68D3-FB1A-470E-8652-0B161CB206D6}" srcOrd="0" destOrd="0" presId="urn:microsoft.com/office/officeart/2005/8/layout/hProcess9"/>
    <dgm:cxn modelId="{B1DD77C9-08A9-49F0-890A-42AD5F1B7B3A}" type="presParOf" srcId="{268871C2-88AF-4278-A260-B9B45964B6F5}" destId="{063F2DFB-4712-48AA-BA09-1E290D0CC744}" srcOrd="1" destOrd="0" presId="urn:microsoft.com/office/officeart/2005/8/layout/hProcess9"/>
    <dgm:cxn modelId="{081EEFBA-5873-40B4-9788-5F1C4007782A}" type="presParOf" srcId="{063F2DFB-4712-48AA-BA09-1E290D0CC744}" destId="{D206C608-3084-439F-8622-D89981E13A0C}" srcOrd="0" destOrd="0" presId="urn:microsoft.com/office/officeart/2005/8/layout/hProcess9"/>
    <dgm:cxn modelId="{2BF92903-D05E-4B05-B36C-6E3D821606DB}" type="presParOf" srcId="{063F2DFB-4712-48AA-BA09-1E290D0CC744}" destId="{2B3BA30E-88CE-4629-B0DA-F4EBAFDF43FF}" srcOrd="1" destOrd="0" presId="urn:microsoft.com/office/officeart/2005/8/layout/hProcess9"/>
    <dgm:cxn modelId="{15C0A18F-EB89-4E14-A639-C2AD20B7F1D2}" type="presParOf" srcId="{063F2DFB-4712-48AA-BA09-1E290D0CC744}" destId="{A173F067-C80B-48E1-88CE-D818B9EBA721}" srcOrd="2" destOrd="0" presId="urn:microsoft.com/office/officeart/2005/8/layout/hProcess9"/>
    <dgm:cxn modelId="{445A38AD-CBC2-45FB-BB1E-EDC10ADAA430}" type="presParOf" srcId="{063F2DFB-4712-48AA-BA09-1E290D0CC744}" destId="{442303AB-640E-4275-B757-06C61AF87600}" srcOrd="3" destOrd="0" presId="urn:microsoft.com/office/officeart/2005/8/layout/hProcess9"/>
    <dgm:cxn modelId="{FC812D87-48AA-4FF9-AD00-886718B6A2C2}" type="presParOf" srcId="{063F2DFB-4712-48AA-BA09-1E290D0CC744}" destId="{C0E43DB2-2313-4EEB-A66C-52FFF03110A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FC7E33-8284-457A-A65E-335032F00EB1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A48DE9-4D78-4A7A-AFC2-B3E2F1B86E34}">
      <dgm:prSet phldrT="[Текст]" custT="1"/>
      <dgm:spPr/>
      <dgm:t>
        <a:bodyPr/>
        <a:lstStyle/>
        <a:p>
          <a:r>
            <a:rPr lang="en-US" sz="2800" b="1" dirty="0">
              <a:solidFill>
                <a:srgbClr val="F2F2F2"/>
              </a:solidFill>
              <a:latin typeface="Bahnschrift" panose="020B0502040204020203" pitchFamily="34" charset="0"/>
            </a:rPr>
            <a:t>SWOT </a:t>
          </a:r>
          <a:r>
            <a:rPr lang="ru-RU" sz="2800" b="1" dirty="0">
              <a:solidFill>
                <a:srgbClr val="F2F2F2"/>
              </a:solidFill>
              <a:latin typeface="Bahnschrift" panose="020B0502040204020203" pitchFamily="34" charset="0"/>
            </a:rPr>
            <a:t>анализ</a:t>
          </a:r>
        </a:p>
      </dgm:t>
    </dgm:pt>
    <dgm:pt modelId="{47EC1B67-7E59-4CDD-B932-43E84729FF33}" type="parTrans" cxnId="{74C552EE-684F-4BB7-B078-712A5BF61A1C}">
      <dgm:prSet/>
      <dgm:spPr/>
      <dgm:t>
        <a:bodyPr/>
        <a:lstStyle/>
        <a:p>
          <a:endParaRPr lang="ru-RU" sz="2400">
            <a:latin typeface="Bahnschrift" panose="020B0502040204020203" pitchFamily="34" charset="0"/>
          </a:endParaRPr>
        </a:p>
      </dgm:t>
    </dgm:pt>
    <dgm:pt modelId="{3E9D1CE0-6ECF-4FAB-9F51-3B2D1712367C}" type="sibTrans" cxnId="{74C552EE-684F-4BB7-B078-712A5BF61A1C}">
      <dgm:prSet/>
      <dgm:spPr/>
      <dgm:t>
        <a:bodyPr/>
        <a:lstStyle/>
        <a:p>
          <a:endParaRPr lang="ru-RU" sz="2400">
            <a:latin typeface="Bahnschrift" panose="020B0502040204020203" pitchFamily="34" charset="0"/>
          </a:endParaRPr>
        </a:p>
      </dgm:t>
    </dgm:pt>
    <dgm:pt modelId="{49C999B3-E715-4B39-B260-C437570D4529}">
      <dgm:prSet phldrT="[Текст]" custT="1"/>
      <dgm:spPr>
        <a:solidFill>
          <a:srgbClr val="00A1A3"/>
        </a:solidFill>
      </dgm:spPr>
      <dgm:t>
        <a:bodyPr/>
        <a:lstStyle/>
        <a:p>
          <a:pPr marL="0" algn="l"/>
          <a:endParaRPr lang="ru-RU" sz="1800" b="1" dirty="0">
            <a:latin typeface="Bahnschrift" panose="020B0502040204020203" pitchFamily="34" charset="0"/>
            <a:cs typeface="Times New Roman" panose="02020603050405020304" pitchFamily="18" charset="0"/>
          </a:endParaRPr>
        </a:p>
        <a:p>
          <a:pPr marL="0" algn="ctr"/>
          <a:r>
            <a:rPr lang="ru-RU" sz="2000" b="1" dirty="0">
              <a:latin typeface="Bahnschrift" panose="020B0502040204020203" pitchFamily="34" charset="0"/>
              <a:cs typeface="Times New Roman" panose="02020603050405020304" pitchFamily="18" charset="0"/>
            </a:rPr>
            <a:t>Сильные стороны </a:t>
          </a:r>
        </a:p>
        <a:p>
          <a:pPr marL="354013" indent="0" algn="l"/>
          <a:r>
            <a:rPr lang="ru-RU" sz="1800" dirty="0">
              <a:latin typeface="Bahnschrift" panose="020B0502040204020203" pitchFamily="34" charset="0"/>
              <a:cs typeface="Times New Roman" panose="02020603050405020304" pitchFamily="18" charset="0"/>
            </a:rPr>
            <a:t>1. Единая команда: Минздрав РБ-Координационный совет главных медицинских сестёр-ассоциация средних медицинских работников –главные внештатные специалисты-образовательная организация</a:t>
          </a:r>
        </a:p>
        <a:p>
          <a:pPr marL="354013" indent="0" algn="l"/>
          <a:r>
            <a:rPr lang="ru-RU" sz="1800" dirty="0">
              <a:latin typeface="Bahnschrift" panose="020B0502040204020203" pitchFamily="34" charset="0"/>
              <a:cs typeface="Times New Roman" panose="02020603050405020304" pitchFamily="18" charset="0"/>
            </a:rPr>
            <a:t>2.движение вперёд: конкурсы, мастер классы, тренинги</a:t>
          </a:r>
          <a:endParaRPr lang="ru-RU" sz="1800" dirty="0">
            <a:latin typeface="Bahnschrift" panose="020B0502040204020203" pitchFamily="34" charset="0"/>
          </a:endParaRPr>
        </a:p>
      </dgm:t>
    </dgm:pt>
    <dgm:pt modelId="{2741E1EE-3FA7-4911-8256-8A7611F9E971}" type="parTrans" cxnId="{AF5CE385-D04C-46B0-83E8-08BFACF3E931}">
      <dgm:prSet/>
      <dgm:spPr/>
      <dgm:t>
        <a:bodyPr/>
        <a:lstStyle/>
        <a:p>
          <a:endParaRPr lang="ru-RU" sz="2400">
            <a:latin typeface="Bahnschrift" panose="020B0502040204020203" pitchFamily="34" charset="0"/>
          </a:endParaRPr>
        </a:p>
      </dgm:t>
    </dgm:pt>
    <dgm:pt modelId="{4EE8C079-DB66-401D-AE11-79685EA5FD0A}" type="sibTrans" cxnId="{AF5CE385-D04C-46B0-83E8-08BFACF3E931}">
      <dgm:prSet/>
      <dgm:spPr/>
      <dgm:t>
        <a:bodyPr/>
        <a:lstStyle/>
        <a:p>
          <a:endParaRPr lang="ru-RU" sz="2400">
            <a:latin typeface="Bahnschrift" panose="020B0502040204020203" pitchFamily="34" charset="0"/>
          </a:endParaRPr>
        </a:p>
      </dgm:t>
    </dgm:pt>
    <dgm:pt modelId="{C6E99221-B8F1-4A85-AD52-851C2D709149}">
      <dgm:prSet phldrT="[Текст]" custT="1"/>
      <dgm:spPr>
        <a:solidFill>
          <a:srgbClr val="00A1A3"/>
        </a:solidFill>
      </dgm:spPr>
      <dgm:t>
        <a:bodyPr/>
        <a:lstStyle/>
        <a:p>
          <a:pPr marL="0" algn="r" defTabSz="800100"/>
          <a:endParaRPr lang="ru-RU" sz="1800" b="1" dirty="0">
            <a:latin typeface="Bahnschrift" panose="020B0502040204020203" pitchFamily="34" charset="0"/>
            <a:cs typeface="Times New Roman" panose="02020603050405020304" pitchFamily="18" charset="0"/>
          </a:endParaRPr>
        </a:p>
        <a:p>
          <a:pPr marL="0" algn="ctr" defTabSz="800100"/>
          <a:r>
            <a:rPr lang="ru-RU" sz="2000" b="1" dirty="0">
              <a:latin typeface="Bahnschrift" panose="020B0502040204020203" pitchFamily="34" charset="0"/>
              <a:cs typeface="Times New Roman" panose="02020603050405020304" pitchFamily="18" charset="0"/>
            </a:rPr>
            <a:t>Слабые стороны:</a:t>
          </a:r>
          <a:endParaRPr lang="ru-RU" sz="1800" b="1" dirty="0">
            <a:latin typeface="Bahnschrift" panose="020B0502040204020203" pitchFamily="34" charset="0"/>
            <a:cs typeface="Times New Roman" panose="02020603050405020304" pitchFamily="18" charset="0"/>
          </a:endParaRPr>
        </a:p>
        <a:p>
          <a:pPr marL="0" indent="0" algn="r" defTabSz="882650">
            <a:tabLst>
              <a:tab pos="5378450" algn="l"/>
            </a:tabLst>
          </a:pPr>
          <a:r>
            <a:rPr lang="ru-RU" sz="1800" dirty="0">
              <a:latin typeface="Bahnschrift" panose="020B0502040204020203" pitchFamily="34" charset="0"/>
              <a:cs typeface="Times New Roman" panose="02020603050405020304" pitchFamily="18" charset="0"/>
            </a:rPr>
            <a:t>1.Заработная плата – ожидание не оправдываются</a:t>
          </a:r>
        </a:p>
        <a:p>
          <a:pPr marL="0" indent="0" algn="r" defTabSz="882650">
            <a:tabLst>
              <a:tab pos="5378450" algn="l"/>
            </a:tabLst>
          </a:pPr>
          <a:r>
            <a:rPr lang="ru-RU" sz="1800" dirty="0">
              <a:latin typeface="Bahnschrift" panose="020B0502040204020203" pitchFamily="34" charset="0"/>
              <a:cs typeface="Times New Roman" panose="02020603050405020304" pitchFamily="18" charset="0"/>
            </a:rPr>
            <a:t>2. низкая заинтересованность специалистов в дополнительном обучении</a:t>
          </a:r>
        </a:p>
        <a:p>
          <a:pPr marL="0" indent="0" algn="r" defTabSz="882650">
            <a:tabLst>
              <a:tab pos="5378450" algn="l"/>
            </a:tabLst>
          </a:pPr>
          <a:r>
            <a:rPr lang="ru-RU" sz="1800" dirty="0">
              <a:latin typeface="Bahnschrift" panose="020B0502040204020203" pitchFamily="34" charset="0"/>
              <a:cs typeface="Times New Roman" panose="02020603050405020304" pitchFamily="18" charset="0"/>
            </a:rPr>
            <a:t>3. сложные взаимоотношения в коллективах- Не умеем принимать новых  коллег </a:t>
          </a:r>
        </a:p>
        <a:p>
          <a:pPr marL="0" indent="0" algn="r" defTabSz="882650">
            <a:tabLst>
              <a:tab pos="5378450" algn="l"/>
            </a:tabLst>
          </a:pPr>
          <a:r>
            <a:rPr lang="ru-RU" sz="1800" dirty="0">
              <a:latin typeface="Bahnschrift" panose="020B0502040204020203" pitchFamily="34" charset="0"/>
              <a:cs typeface="Times New Roman" panose="02020603050405020304" pitchFamily="18" charset="0"/>
            </a:rPr>
            <a:t>4. Наставничество только в зародыше!</a:t>
          </a:r>
          <a:endParaRPr lang="ru-RU" sz="1800" dirty="0">
            <a:latin typeface="Bahnschrift" panose="020B0502040204020203" pitchFamily="34" charset="0"/>
          </a:endParaRPr>
        </a:p>
      </dgm:t>
    </dgm:pt>
    <dgm:pt modelId="{EA58F300-88EF-4E8D-B4BE-B7801129174E}" type="parTrans" cxnId="{010A6675-9B09-4D2D-8F8D-CD9FE763905A}">
      <dgm:prSet/>
      <dgm:spPr/>
      <dgm:t>
        <a:bodyPr/>
        <a:lstStyle/>
        <a:p>
          <a:endParaRPr lang="ru-RU" sz="2400">
            <a:latin typeface="Bahnschrift" panose="020B0502040204020203" pitchFamily="34" charset="0"/>
          </a:endParaRPr>
        </a:p>
      </dgm:t>
    </dgm:pt>
    <dgm:pt modelId="{263AF2E2-1547-49BA-91DE-067ADD8362D6}" type="sibTrans" cxnId="{010A6675-9B09-4D2D-8F8D-CD9FE763905A}">
      <dgm:prSet/>
      <dgm:spPr/>
      <dgm:t>
        <a:bodyPr/>
        <a:lstStyle/>
        <a:p>
          <a:endParaRPr lang="ru-RU" sz="2400">
            <a:latin typeface="Bahnschrift" panose="020B0502040204020203" pitchFamily="34" charset="0"/>
          </a:endParaRPr>
        </a:p>
      </dgm:t>
    </dgm:pt>
    <dgm:pt modelId="{06908FED-BC9F-424C-8757-0A64B9057E75}">
      <dgm:prSet phldrT="[Текст]" custT="1"/>
      <dgm:spPr>
        <a:solidFill>
          <a:srgbClr val="00A1A3"/>
        </a:solidFill>
      </dgm:spPr>
      <dgm:t>
        <a:bodyPr/>
        <a:lstStyle/>
        <a:p>
          <a:pPr marL="0" algn="ctr"/>
          <a:r>
            <a:rPr lang="ru-RU" sz="2000" b="1" dirty="0">
              <a:latin typeface="Bahnschrift" panose="020B0502040204020203" pitchFamily="34" charset="0"/>
              <a:cs typeface="Times New Roman" panose="02020603050405020304" pitchFamily="18" charset="0"/>
            </a:rPr>
            <a:t>Возможности:</a:t>
          </a:r>
        </a:p>
        <a:p>
          <a:pPr marL="265113" indent="0" algn="l"/>
          <a:r>
            <a:rPr lang="ru-RU" sz="1800" dirty="0">
              <a:latin typeface="Bahnschrift" panose="020B0502040204020203" pitchFamily="34" charset="0"/>
              <a:cs typeface="Times New Roman" panose="02020603050405020304" pitchFamily="18" charset="0"/>
            </a:rPr>
            <a:t>1. разработка дополнительных мер мотивации : Нам нужны кадры- и за них нужно бороться!!!</a:t>
          </a:r>
        </a:p>
        <a:p>
          <a:pPr marL="265113" indent="0" algn="l"/>
          <a:r>
            <a:rPr lang="ru-RU" sz="1800" dirty="0">
              <a:latin typeface="Bahnschrift" panose="020B0502040204020203" pitchFamily="34" charset="0"/>
              <a:cs typeface="Times New Roman" panose="02020603050405020304" pitchFamily="18" charset="0"/>
            </a:rPr>
            <a:t>2. огромное желание развивать сестринское дело</a:t>
          </a:r>
        </a:p>
        <a:p>
          <a:pPr marL="265113" indent="0" algn="l"/>
          <a:r>
            <a:rPr lang="ru-RU" sz="1800" dirty="0">
              <a:latin typeface="Bahnschrift" panose="020B0502040204020203" pitchFamily="34" charset="0"/>
              <a:cs typeface="Times New Roman" panose="02020603050405020304" pitchFamily="18" charset="0"/>
            </a:rPr>
            <a:t>3. организация  дополнительных конкурсов на уровне региона : Лучшая </a:t>
          </a:r>
          <a:r>
            <a:rPr lang="ru-RU" sz="1800" dirty="0" err="1">
              <a:latin typeface="Bahnschrift" panose="020B0502040204020203" pitchFamily="34" charset="0"/>
              <a:cs typeface="Times New Roman" panose="02020603050405020304" pitchFamily="18" charset="0"/>
            </a:rPr>
            <a:t>анестезистка</a:t>
          </a:r>
          <a:r>
            <a:rPr lang="ru-RU" sz="1800" dirty="0">
              <a:latin typeface="Bahnschrift" panose="020B0502040204020203" pitchFamily="34" charset="0"/>
              <a:cs typeface="Times New Roman" panose="02020603050405020304" pitchFamily="18" charset="0"/>
            </a:rPr>
            <a:t>, лучшая главная медицинская сестра</a:t>
          </a:r>
        </a:p>
        <a:p>
          <a:pPr marL="0" algn="l"/>
          <a:endParaRPr lang="ru-RU" sz="1800" dirty="0">
            <a:latin typeface="Bahnschrift" panose="020B0502040204020203" pitchFamily="34" charset="0"/>
            <a:cs typeface="Times New Roman" panose="02020603050405020304" pitchFamily="18" charset="0"/>
          </a:endParaRPr>
        </a:p>
        <a:p>
          <a:pPr marL="0" algn="l"/>
          <a:endParaRPr lang="ru-RU" sz="1800" dirty="0">
            <a:latin typeface="Bahnschrift" panose="020B0502040204020203" pitchFamily="34" charset="0"/>
          </a:endParaRPr>
        </a:p>
      </dgm:t>
    </dgm:pt>
    <dgm:pt modelId="{325E87A0-13F6-4348-BC42-3728A9F619F8}" type="parTrans" cxnId="{B72EB2FC-C5A2-481A-823C-21D6FE4E1082}">
      <dgm:prSet/>
      <dgm:spPr/>
      <dgm:t>
        <a:bodyPr/>
        <a:lstStyle/>
        <a:p>
          <a:endParaRPr lang="ru-RU" sz="2400">
            <a:latin typeface="Bahnschrift" panose="020B0502040204020203" pitchFamily="34" charset="0"/>
          </a:endParaRPr>
        </a:p>
      </dgm:t>
    </dgm:pt>
    <dgm:pt modelId="{0FED2116-C654-464D-A065-067B649EA471}" type="sibTrans" cxnId="{B72EB2FC-C5A2-481A-823C-21D6FE4E1082}">
      <dgm:prSet/>
      <dgm:spPr/>
      <dgm:t>
        <a:bodyPr/>
        <a:lstStyle/>
        <a:p>
          <a:endParaRPr lang="ru-RU" sz="2400">
            <a:latin typeface="Bahnschrift" panose="020B0502040204020203" pitchFamily="34" charset="0"/>
          </a:endParaRPr>
        </a:p>
      </dgm:t>
    </dgm:pt>
    <dgm:pt modelId="{E93A9A43-CD16-4886-BEF1-8E7F1685AFEA}">
      <dgm:prSet phldrT="[Текст]" custT="1"/>
      <dgm:spPr>
        <a:solidFill>
          <a:srgbClr val="00A1A3"/>
        </a:solidFill>
      </dgm:spPr>
      <dgm:t>
        <a:bodyPr/>
        <a:lstStyle/>
        <a:p>
          <a:pPr algn="ctr">
            <a:spcAft>
              <a:spcPts val="600"/>
            </a:spcAft>
          </a:pPr>
          <a:r>
            <a:rPr lang="ru-RU" sz="2000" b="1" dirty="0">
              <a:latin typeface="Bahnschrift" panose="020B0502040204020203" pitchFamily="34" charset="0"/>
              <a:cs typeface="Times New Roman" panose="02020603050405020304" pitchFamily="18" charset="0"/>
            </a:rPr>
            <a:t>Риски:</a:t>
          </a:r>
        </a:p>
        <a:p>
          <a:pPr algn="r">
            <a:spcAft>
              <a:spcPts val="600"/>
            </a:spcAft>
          </a:pPr>
          <a:r>
            <a:rPr lang="ru-RU" sz="1800" dirty="0">
              <a:latin typeface="Bahnschrift" panose="020B0502040204020203" pitchFamily="34" charset="0"/>
              <a:cs typeface="Times New Roman" panose="02020603050405020304" pitchFamily="18" charset="0"/>
            </a:rPr>
            <a:t>1. не выполнение индикативных показателей по росту количества СМР</a:t>
          </a:r>
        </a:p>
        <a:p>
          <a:pPr algn="r">
            <a:spcAft>
              <a:spcPts val="600"/>
            </a:spcAft>
          </a:pPr>
          <a:r>
            <a:rPr lang="ru-RU" sz="1800" dirty="0">
              <a:latin typeface="Bahnschrift" panose="020B0502040204020203" pitchFamily="34" charset="0"/>
              <a:cs typeface="Times New Roman" panose="02020603050405020304" pitchFamily="18" charset="0"/>
            </a:rPr>
            <a:t>2. низкий %  притока выпускников 2024 года в МО Республики</a:t>
          </a:r>
        </a:p>
        <a:p>
          <a:pPr algn="r">
            <a:spcAft>
              <a:spcPts val="600"/>
            </a:spcAft>
          </a:pPr>
          <a:r>
            <a:rPr lang="ru-RU" sz="1800" dirty="0">
              <a:latin typeface="Bahnschrift" panose="020B0502040204020203" pitchFamily="34" charset="0"/>
              <a:cs typeface="Times New Roman" panose="02020603050405020304" pitchFamily="18" charset="0"/>
            </a:rPr>
            <a:t>3. многозадачность – отпугивает</a:t>
          </a:r>
        </a:p>
        <a:p>
          <a:pPr algn="r">
            <a:spcAft>
              <a:spcPts val="600"/>
            </a:spcAft>
          </a:pPr>
          <a:r>
            <a:rPr lang="ru-RU" sz="1800" dirty="0">
              <a:latin typeface="Bahnschrift" panose="020B0502040204020203" pitchFamily="34" charset="0"/>
              <a:cs typeface="Times New Roman" panose="02020603050405020304" pitchFamily="18" charset="0"/>
            </a:rPr>
            <a:t>4.Слабое владение цифровыми  инструментам, нерегулярное и системное обучение</a:t>
          </a:r>
        </a:p>
        <a:p>
          <a:pPr algn="r">
            <a:spcAft>
              <a:spcPts val="600"/>
            </a:spcAft>
          </a:pPr>
          <a:endParaRPr lang="ru-RU" sz="1800" dirty="0">
            <a:latin typeface="Bahnschrift" panose="020B0502040204020203" pitchFamily="34" charset="0"/>
            <a:cs typeface="Times New Roman" panose="02020603050405020304" pitchFamily="18" charset="0"/>
          </a:endParaRPr>
        </a:p>
        <a:p>
          <a:pPr algn="r">
            <a:spcAft>
              <a:spcPts val="600"/>
            </a:spcAft>
          </a:pPr>
          <a:r>
            <a:rPr lang="ru-RU" sz="1800" dirty="0">
              <a:latin typeface="Bahnschrift" panose="020B0502040204020203" pitchFamily="34" charset="0"/>
              <a:cs typeface="Times New Roman" panose="02020603050405020304" pitchFamily="18" charset="0"/>
            </a:rPr>
            <a:t> </a:t>
          </a:r>
          <a:endParaRPr lang="ru-RU" sz="1800" dirty="0">
            <a:latin typeface="Bahnschrift" panose="020B0502040204020203" pitchFamily="34" charset="0"/>
          </a:endParaRPr>
        </a:p>
      </dgm:t>
    </dgm:pt>
    <dgm:pt modelId="{AEF79BCE-C613-44B3-A891-72D78D586368}" type="parTrans" cxnId="{1B4C2163-74CD-42C5-863B-3B45CE75F45E}">
      <dgm:prSet/>
      <dgm:spPr/>
      <dgm:t>
        <a:bodyPr/>
        <a:lstStyle/>
        <a:p>
          <a:endParaRPr lang="ru-RU" sz="2400">
            <a:latin typeface="Bahnschrift" panose="020B0502040204020203" pitchFamily="34" charset="0"/>
          </a:endParaRPr>
        </a:p>
      </dgm:t>
    </dgm:pt>
    <dgm:pt modelId="{4486F252-6155-4ED9-9717-49FEA9E82604}" type="sibTrans" cxnId="{1B4C2163-74CD-42C5-863B-3B45CE75F45E}">
      <dgm:prSet/>
      <dgm:spPr/>
      <dgm:t>
        <a:bodyPr/>
        <a:lstStyle/>
        <a:p>
          <a:endParaRPr lang="ru-RU" sz="2400">
            <a:latin typeface="Bahnschrift" panose="020B0502040204020203" pitchFamily="34" charset="0"/>
          </a:endParaRPr>
        </a:p>
      </dgm:t>
    </dgm:pt>
    <dgm:pt modelId="{497CEA5C-9F46-4E41-A1E4-29D886064D5B}" type="pres">
      <dgm:prSet presAssocID="{E5FC7E33-8284-457A-A65E-335032F00EB1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3B6C98A-34C4-4864-A311-439B2B23A483}" type="pres">
      <dgm:prSet presAssocID="{E5FC7E33-8284-457A-A65E-335032F00EB1}" presName="matrix" presStyleCnt="0"/>
      <dgm:spPr/>
    </dgm:pt>
    <dgm:pt modelId="{00F472E4-C4BE-4884-8F18-12866D996908}" type="pres">
      <dgm:prSet presAssocID="{E5FC7E33-8284-457A-A65E-335032F00EB1}" presName="tile1" presStyleLbl="node1" presStyleIdx="0" presStyleCnt="4"/>
      <dgm:spPr/>
    </dgm:pt>
    <dgm:pt modelId="{7799A069-727E-43E9-80E0-3B8FE79C126D}" type="pres">
      <dgm:prSet presAssocID="{E5FC7E33-8284-457A-A65E-335032F00EB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024F242-6C2B-4A9C-BB3C-D5EA4F7DD1A7}" type="pres">
      <dgm:prSet presAssocID="{E5FC7E33-8284-457A-A65E-335032F00EB1}" presName="tile2" presStyleLbl="node1" presStyleIdx="1" presStyleCnt="4"/>
      <dgm:spPr/>
    </dgm:pt>
    <dgm:pt modelId="{9FD13400-8FA4-45A7-9AFC-AA1605A057EE}" type="pres">
      <dgm:prSet presAssocID="{E5FC7E33-8284-457A-A65E-335032F00EB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5CA0C5F-3C95-45DD-8B6D-8431F930358C}" type="pres">
      <dgm:prSet presAssocID="{E5FC7E33-8284-457A-A65E-335032F00EB1}" presName="tile3" presStyleLbl="node1" presStyleIdx="2" presStyleCnt="4"/>
      <dgm:spPr/>
    </dgm:pt>
    <dgm:pt modelId="{96D254F4-4ADF-4D3A-B146-F8CCC8EC65FF}" type="pres">
      <dgm:prSet presAssocID="{E5FC7E33-8284-457A-A65E-335032F00EB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CC22BB2-B3B1-47DD-9327-F971C765ED7F}" type="pres">
      <dgm:prSet presAssocID="{E5FC7E33-8284-457A-A65E-335032F00EB1}" presName="tile4" presStyleLbl="node1" presStyleIdx="3" presStyleCnt="4" custLinFactNeighborY="0"/>
      <dgm:spPr/>
    </dgm:pt>
    <dgm:pt modelId="{C556FF8A-793B-4F0B-A43E-612098E712CC}" type="pres">
      <dgm:prSet presAssocID="{E5FC7E33-8284-457A-A65E-335032F00EB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03E3C218-99E0-4DF8-AF77-7AE4236761B6}" type="pres">
      <dgm:prSet presAssocID="{E5FC7E33-8284-457A-A65E-335032F00EB1}" presName="centerTile" presStyleLbl="fgShp" presStyleIdx="0" presStyleCnt="1" custScaleX="78506" custScaleY="79262">
        <dgm:presLayoutVars>
          <dgm:chMax val="0"/>
          <dgm:chPref val="0"/>
        </dgm:presLayoutVars>
      </dgm:prSet>
      <dgm:spPr/>
    </dgm:pt>
  </dgm:ptLst>
  <dgm:cxnLst>
    <dgm:cxn modelId="{6097E611-2710-4BF7-988F-3F100555D63A}" type="presOf" srcId="{49C999B3-E715-4B39-B260-C437570D4529}" destId="{00F472E4-C4BE-4884-8F18-12866D996908}" srcOrd="0" destOrd="0" presId="urn:microsoft.com/office/officeart/2005/8/layout/matrix1"/>
    <dgm:cxn modelId="{A668C820-B55E-437A-952E-88856A043288}" type="presOf" srcId="{E5FC7E33-8284-457A-A65E-335032F00EB1}" destId="{497CEA5C-9F46-4E41-A1E4-29D886064D5B}" srcOrd="0" destOrd="0" presId="urn:microsoft.com/office/officeart/2005/8/layout/matrix1"/>
    <dgm:cxn modelId="{BBC52023-DF83-4377-9ED7-8243C4911267}" type="presOf" srcId="{06908FED-BC9F-424C-8757-0A64B9057E75}" destId="{96D254F4-4ADF-4D3A-B146-F8CCC8EC65FF}" srcOrd="1" destOrd="0" presId="urn:microsoft.com/office/officeart/2005/8/layout/matrix1"/>
    <dgm:cxn modelId="{6E8FFB25-88AD-4ED4-8CDD-AC7B0306F414}" type="presOf" srcId="{AAA48DE9-4D78-4A7A-AFC2-B3E2F1B86E34}" destId="{03E3C218-99E0-4DF8-AF77-7AE4236761B6}" srcOrd="0" destOrd="0" presId="urn:microsoft.com/office/officeart/2005/8/layout/matrix1"/>
    <dgm:cxn modelId="{34227D2D-14AD-4CBB-9089-EE973B528D97}" type="presOf" srcId="{06908FED-BC9F-424C-8757-0A64B9057E75}" destId="{05CA0C5F-3C95-45DD-8B6D-8431F930358C}" srcOrd="0" destOrd="0" presId="urn:microsoft.com/office/officeart/2005/8/layout/matrix1"/>
    <dgm:cxn modelId="{1B4C2163-74CD-42C5-863B-3B45CE75F45E}" srcId="{AAA48DE9-4D78-4A7A-AFC2-B3E2F1B86E34}" destId="{E93A9A43-CD16-4886-BEF1-8E7F1685AFEA}" srcOrd="3" destOrd="0" parTransId="{AEF79BCE-C613-44B3-A891-72D78D586368}" sibTransId="{4486F252-6155-4ED9-9717-49FEA9E82604}"/>
    <dgm:cxn modelId="{FED48064-33A7-42F5-81C4-CADA6A1F5196}" type="presOf" srcId="{E93A9A43-CD16-4886-BEF1-8E7F1685AFEA}" destId="{C556FF8A-793B-4F0B-A43E-612098E712CC}" srcOrd="1" destOrd="0" presId="urn:microsoft.com/office/officeart/2005/8/layout/matrix1"/>
    <dgm:cxn modelId="{010A6675-9B09-4D2D-8F8D-CD9FE763905A}" srcId="{AAA48DE9-4D78-4A7A-AFC2-B3E2F1B86E34}" destId="{C6E99221-B8F1-4A85-AD52-851C2D709149}" srcOrd="1" destOrd="0" parTransId="{EA58F300-88EF-4E8D-B4BE-B7801129174E}" sibTransId="{263AF2E2-1547-49BA-91DE-067ADD8362D6}"/>
    <dgm:cxn modelId="{4F195F82-01E5-4DA1-A10E-259387EC2DEB}" type="presOf" srcId="{49C999B3-E715-4B39-B260-C437570D4529}" destId="{7799A069-727E-43E9-80E0-3B8FE79C126D}" srcOrd="1" destOrd="0" presId="urn:microsoft.com/office/officeart/2005/8/layout/matrix1"/>
    <dgm:cxn modelId="{AF5CE385-D04C-46B0-83E8-08BFACF3E931}" srcId="{AAA48DE9-4D78-4A7A-AFC2-B3E2F1B86E34}" destId="{49C999B3-E715-4B39-B260-C437570D4529}" srcOrd="0" destOrd="0" parTransId="{2741E1EE-3FA7-4911-8256-8A7611F9E971}" sibTransId="{4EE8C079-DB66-401D-AE11-79685EA5FD0A}"/>
    <dgm:cxn modelId="{C7E98498-1421-4C1F-B191-D8DE1CEB1E8D}" type="presOf" srcId="{E93A9A43-CD16-4886-BEF1-8E7F1685AFEA}" destId="{8CC22BB2-B3B1-47DD-9327-F971C765ED7F}" srcOrd="0" destOrd="0" presId="urn:microsoft.com/office/officeart/2005/8/layout/matrix1"/>
    <dgm:cxn modelId="{66FC5EDB-30CE-4933-8047-6BD50307AF79}" type="presOf" srcId="{C6E99221-B8F1-4A85-AD52-851C2D709149}" destId="{9024F242-6C2B-4A9C-BB3C-D5EA4F7DD1A7}" srcOrd="0" destOrd="0" presId="urn:microsoft.com/office/officeart/2005/8/layout/matrix1"/>
    <dgm:cxn modelId="{74C552EE-684F-4BB7-B078-712A5BF61A1C}" srcId="{E5FC7E33-8284-457A-A65E-335032F00EB1}" destId="{AAA48DE9-4D78-4A7A-AFC2-B3E2F1B86E34}" srcOrd="0" destOrd="0" parTransId="{47EC1B67-7E59-4CDD-B932-43E84729FF33}" sibTransId="{3E9D1CE0-6ECF-4FAB-9F51-3B2D1712367C}"/>
    <dgm:cxn modelId="{B72EB2FC-C5A2-481A-823C-21D6FE4E1082}" srcId="{AAA48DE9-4D78-4A7A-AFC2-B3E2F1B86E34}" destId="{06908FED-BC9F-424C-8757-0A64B9057E75}" srcOrd="2" destOrd="0" parTransId="{325E87A0-13F6-4348-BC42-3728A9F619F8}" sibTransId="{0FED2116-C654-464D-A065-067B649EA471}"/>
    <dgm:cxn modelId="{BDF3D4FC-0888-4BC7-9B7C-7DD769DFBF63}" type="presOf" srcId="{C6E99221-B8F1-4A85-AD52-851C2D709149}" destId="{9FD13400-8FA4-45A7-9AFC-AA1605A057EE}" srcOrd="1" destOrd="0" presId="urn:microsoft.com/office/officeart/2005/8/layout/matrix1"/>
    <dgm:cxn modelId="{364C69D6-89DC-494E-966C-AC4B6D881160}" type="presParOf" srcId="{497CEA5C-9F46-4E41-A1E4-29D886064D5B}" destId="{A3B6C98A-34C4-4864-A311-439B2B23A483}" srcOrd="0" destOrd="0" presId="urn:microsoft.com/office/officeart/2005/8/layout/matrix1"/>
    <dgm:cxn modelId="{7B94C3B1-1712-4D40-9657-A5D47A39375D}" type="presParOf" srcId="{A3B6C98A-34C4-4864-A311-439B2B23A483}" destId="{00F472E4-C4BE-4884-8F18-12866D996908}" srcOrd="0" destOrd="0" presId="urn:microsoft.com/office/officeart/2005/8/layout/matrix1"/>
    <dgm:cxn modelId="{3E8BCC25-FA90-434E-9824-64006E64B2C4}" type="presParOf" srcId="{A3B6C98A-34C4-4864-A311-439B2B23A483}" destId="{7799A069-727E-43E9-80E0-3B8FE79C126D}" srcOrd="1" destOrd="0" presId="urn:microsoft.com/office/officeart/2005/8/layout/matrix1"/>
    <dgm:cxn modelId="{2B469FAD-D7D7-4BEF-AC4F-EFEF685AD572}" type="presParOf" srcId="{A3B6C98A-34C4-4864-A311-439B2B23A483}" destId="{9024F242-6C2B-4A9C-BB3C-D5EA4F7DD1A7}" srcOrd="2" destOrd="0" presId="urn:microsoft.com/office/officeart/2005/8/layout/matrix1"/>
    <dgm:cxn modelId="{2CA94499-973B-4340-B8F8-EA07C264A686}" type="presParOf" srcId="{A3B6C98A-34C4-4864-A311-439B2B23A483}" destId="{9FD13400-8FA4-45A7-9AFC-AA1605A057EE}" srcOrd="3" destOrd="0" presId="urn:microsoft.com/office/officeart/2005/8/layout/matrix1"/>
    <dgm:cxn modelId="{7C387079-B80B-4585-BEAE-416DBD274394}" type="presParOf" srcId="{A3B6C98A-34C4-4864-A311-439B2B23A483}" destId="{05CA0C5F-3C95-45DD-8B6D-8431F930358C}" srcOrd="4" destOrd="0" presId="urn:microsoft.com/office/officeart/2005/8/layout/matrix1"/>
    <dgm:cxn modelId="{90D7CC55-9897-40A2-AE99-4332115BDC84}" type="presParOf" srcId="{A3B6C98A-34C4-4864-A311-439B2B23A483}" destId="{96D254F4-4ADF-4D3A-B146-F8CCC8EC65FF}" srcOrd="5" destOrd="0" presId="urn:microsoft.com/office/officeart/2005/8/layout/matrix1"/>
    <dgm:cxn modelId="{B4EFDA31-05FB-476B-99EB-9C626EB73295}" type="presParOf" srcId="{A3B6C98A-34C4-4864-A311-439B2B23A483}" destId="{8CC22BB2-B3B1-47DD-9327-F971C765ED7F}" srcOrd="6" destOrd="0" presId="urn:microsoft.com/office/officeart/2005/8/layout/matrix1"/>
    <dgm:cxn modelId="{7E61E112-22D3-4F88-8C86-575197729381}" type="presParOf" srcId="{A3B6C98A-34C4-4864-A311-439B2B23A483}" destId="{C556FF8A-793B-4F0B-A43E-612098E712CC}" srcOrd="7" destOrd="0" presId="urn:microsoft.com/office/officeart/2005/8/layout/matrix1"/>
    <dgm:cxn modelId="{34F0D064-E2FB-49B9-8374-C554BCDC4F62}" type="presParOf" srcId="{497CEA5C-9F46-4E41-A1E4-29D886064D5B}" destId="{03E3C218-99E0-4DF8-AF77-7AE4236761B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039106-55F7-4F4A-B18A-D1DFADCC6C29}">
      <dsp:nvSpPr>
        <dsp:cNvPr id="0" name=""/>
        <dsp:cNvSpPr/>
      </dsp:nvSpPr>
      <dsp:spPr>
        <a:xfrm>
          <a:off x="3446" y="1276338"/>
          <a:ext cx="3458395" cy="3458395"/>
        </a:xfrm>
        <a:prstGeom prst="ellipse">
          <a:avLst/>
        </a:prstGeom>
        <a:solidFill>
          <a:srgbClr val="00A1A3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327" tIns="30480" rIns="190327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bg1"/>
              </a:solidFill>
              <a:latin typeface="Bahnschrift" panose="020B0502040204020203" pitchFamily="34" charset="0"/>
            </a:rPr>
            <a:t>Умение общаться</a:t>
          </a:r>
        </a:p>
      </dsp:txBody>
      <dsp:txXfrm>
        <a:off x="509916" y="1782808"/>
        <a:ext cx="2445455" cy="2445455"/>
      </dsp:txXfrm>
    </dsp:sp>
    <dsp:sp modelId="{88B7FFC5-798D-40F2-A9BF-FBC07A25AA1A}">
      <dsp:nvSpPr>
        <dsp:cNvPr id="0" name=""/>
        <dsp:cNvSpPr/>
      </dsp:nvSpPr>
      <dsp:spPr>
        <a:xfrm>
          <a:off x="2770162" y="1276338"/>
          <a:ext cx="3458395" cy="3458395"/>
        </a:xfrm>
        <a:prstGeom prst="ellipse">
          <a:avLst/>
        </a:prstGeom>
        <a:solidFill>
          <a:srgbClr val="00A1A3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327" tIns="30480" rIns="190327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bg1"/>
              </a:solidFill>
              <a:latin typeface="Bahnschrift" panose="020B0502040204020203" pitchFamily="34" charset="0"/>
            </a:rPr>
            <a:t>Умение продвигать себя и свои идеи</a:t>
          </a:r>
        </a:p>
      </dsp:txBody>
      <dsp:txXfrm>
        <a:off x="3276632" y="1782808"/>
        <a:ext cx="2445455" cy="2445455"/>
      </dsp:txXfrm>
    </dsp:sp>
    <dsp:sp modelId="{4EE82884-B3F4-4B99-BAA3-631C0BF7A885}">
      <dsp:nvSpPr>
        <dsp:cNvPr id="0" name=""/>
        <dsp:cNvSpPr/>
      </dsp:nvSpPr>
      <dsp:spPr>
        <a:xfrm>
          <a:off x="5586417" y="1256521"/>
          <a:ext cx="3458395" cy="3458395"/>
        </a:xfrm>
        <a:prstGeom prst="ellipse">
          <a:avLst/>
        </a:prstGeom>
        <a:solidFill>
          <a:srgbClr val="00A1A3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327" tIns="30480" rIns="190327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bg1"/>
              </a:solidFill>
              <a:latin typeface="Bahnschrift" panose="020B0502040204020203" pitchFamily="34" charset="0"/>
            </a:rPr>
            <a:t>Умение преодолевать внутренние барьеры</a:t>
          </a:r>
        </a:p>
      </dsp:txBody>
      <dsp:txXfrm>
        <a:off x="6092887" y="1762991"/>
        <a:ext cx="2445455" cy="2445455"/>
      </dsp:txXfrm>
    </dsp:sp>
    <dsp:sp modelId="{DB7677AE-D20C-4667-AC94-BE83E2439F51}">
      <dsp:nvSpPr>
        <dsp:cNvPr id="0" name=""/>
        <dsp:cNvSpPr/>
      </dsp:nvSpPr>
      <dsp:spPr>
        <a:xfrm>
          <a:off x="8303595" y="1276338"/>
          <a:ext cx="3458395" cy="3458395"/>
        </a:xfrm>
        <a:prstGeom prst="ellipse">
          <a:avLst/>
        </a:prstGeom>
        <a:solidFill>
          <a:srgbClr val="00A1A3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327" tIns="30480" rIns="190327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bg1"/>
              </a:solidFill>
              <a:latin typeface="Bahnschrift" panose="020B0502040204020203" pitchFamily="34" charset="0"/>
            </a:rPr>
            <a:t>Умение публично выступать, писать статьи, готовить доклады</a:t>
          </a:r>
        </a:p>
      </dsp:txBody>
      <dsp:txXfrm>
        <a:off x="8810065" y="1782808"/>
        <a:ext cx="2445455" cy="24454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06644-2651-4AED-AA3E-EC131E2E9CAA}">
      <dsp:nvSpPr>
        <dsp:cNvPr id="0" name=""/>
        <dsp:cNvSpPr/>
      </dsp:nvSpPr>
      <dsp:spPr>
        <a:xfrm>
          <a:off x="538458" y="0"/>
          <a:ext cx="5569527" cy="5569527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E5DC0D-084C-42B4-955E-DBACA46E1E59}">
      <dsp:nvSpPr>
        <dsp:cNvPr id="0" name=""/>
        <dsp:cNvSpPr/>
      </dsp:nvSpPr>
      <dsp:spPr>
        <a:xfrm>
          <a:off x="1067563" y="529105"/>
          <a:ext cx="2172115" cy="2172115"/>
        </a:xfrm>
        <a:prstGeom prst="roundRect">
          <a:avLst/>
        </a:prstGeom>
        <a:solidFill>
          <a:srgbClr val="00A1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Bahnschrift" panose="020B0502040204020203" pitchFamily="34" charset="0"/>
            </a:rPr>
            <a:t>Практико-ориентированность</a:t>
          </a:r>
        </a:p>
      </dsp:txBody>
      <dsp:txXfrm>
        <a:off x="1173597" y="635139"/>
        <a:ext cx="1960047" cy="1960047"/>
      </dsp:txXfrm>
    </dsp:sp>
    <dsp:sp modelId="{F4832B8C-FC2C-446C-A3EA-392F98DEBA18}">
      <dsp:nvSpPr>
        <dsp:cNvPr id="0" name=""/>
        <dsp:cNvSpPr/>
      </dsp:nvSpPr>
      <dsp:spPr>
        <a:xfrm>
          <a:off x="3406764" y="529105"/>
          <a:ext cx="2172115" cy="2172115"/>
        </a:xfrm>
        <a:prstGeom prst="roundRect">
          <a:avLst/>
        </a:prstGeom>
        <a:solidFill>
          <a:srgbClr val="00A1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Bahnschrift" panose="020B0502040204020203" pitchFamily="34" charset="0"/>
            </a:rPr>
            <a:t>Равный обучает  равного!</a:t>
          </a:r>
        </a:p>
      </dsp:txBody>
      <dsp:txXfrm>
        <a:off x="3512798" y="635139"/>
        <a:ext cx="1960047" cy="1960047"/>
      </dsp:txXfrm>
    </dsp:sp>
    <dsp:sp modelId="{F192D743-5FD5-4C0E-B13A-CA72041806FC}">
      <dsp:nvSpPr>
        <dsp:cNvPr id="0" name=""/>
        <dsp:cNvSpPr/>
      </dsp:nvSpPr>
      <dsp:spPr>
        <a:xfrm>
          <a:off x="1025239" y="2868306"/>
          <a:ext cx="2256762" cy="2172115"/>
        </a:xfrm>
        <a:prstGeom prst="roundRect">
          <a:avLst/>
        </a:prstGeom>
        <a:solidFill>
          <a:srgbClr val="00A1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Bahnschrift" panose="020B0502040204020203" pitchFamily="34" charset="0"/>
            </a:rPr>
            <a:t>Актуализация образовательных программ под запрос работодателя</a:t>
          </a:r>
        </a:p>
      </dsp:txBody>
      <dsp:txXfrm>
        <a:off x="1131273" y="2974340"/>
        <a:ext cx="2044694" cy="1960047"/>
      </dsp:txXfrm>
    </dsp:sp>
    <dsp:sp modelId="{FDE11A2C-C0F0-4C88-9820-529B45E083AA}">
      <dsp:nvSpPr>
        <dsp:cNvPr id="0" name=""/>
        <dsp:cNvSpPr/>
      </dsp:nvSpPr>
      <dsp:spPr>
        <a:xfrm>
          <a:off x="3406764" y="2868306"/>
          <a:ext cx="2172115" cy="2172115"/>
        </a:xfrm>
        <a:prstGeom prst="roundRect">
          <a:avLst/>
        </a:prstGeom>
        <a:solidFill>
          <a:srgbClr val="00A1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Bahnschrift" panose="020B0502040204020203" pitchFamily="34" charset="0"/>
            </a:rPr>
            <a:t>Итоговая  аттестация по программам ПК – защита проектов</a:t>
          </a:r>
        </a:p>
      </dsp:txBody>
      <dsp:txXfrm>
        <a:off x="3512798" y="2974340"/>
        <a:ext cx="1960047" cy="19600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0F68D3-FB1A-470E-8652-0B161CB206D6}">
      <dsp:nvSpPr>
        <dsp:cNvPr id="0" name=""/>
        <dsp:cNvSpPr/>
      </dsp:nvSpPr>
      <dsp:spPr>
        <a:xfrm>
          <a:off x="743887" y="0"/>
          <a:ext cx="8430728" cy="4968552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06C608-3084-439F-8622-D89981E13A0C}">
      <dsp:nvSpPr>
        <dsp:cNvPr id="0" name=""/>
        <dsp:cNvSpPr/>
      </dsp:nvSpPr>
      <dsp:spPr>
        <a:xfrm>
          <a:off x="10654" y="1490565"/>
          <a:ext cx="3192518" cy="1987420"/>
        </a:xfrm>
        <a:prstGeom prst="roundRect">
          <a:avLst/>
        </a:prstGeom>
        <a:solidFill>
          <a:srgbClr val="B7CB4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/>
            <a:t>Проведен набор группы</a:t>
          </a:r>
        </a:p>
      </dsp:txBody>
      <dsp:txXfrm>
        <a:off x="107672" y="1587583"/>
        <a:ext cx="2998482" cy="1793384"/>
      </dsp:txXfrm>
    </dsp:sp>
    <dsp:sp modelId="{A173F067-C80B-48E1-88CE-D818B9EBA721}">
      <dsp:nvSpPr>
        <dsp:cNvPr id="0" name=""/>
        <dsp:cNvSpPr/>
      </dsp:nvSpPr>
      <dsp:spPr>
        <a:xfrm>
          <a:off x="3362992" y="1490565"/>
          <a:ext cx="3192518" cy="198742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/>
            <a:t>Проведено обучение</a:t>
          </a:r>
        </a:p>
      </dsp:txBody>
      <dsp:txXfrm>
        <a:off x="3460010" y="1587583"/>
        <a:ext cx="2998482" cy="1793384"/>
      </dsp:txXfrm>
    </dsp:sp>
    <dsp:sp modelId="{C0E43DB2-2313-4EEB-A66C-52FFF03110AD}">
      <dsp:nvSpPr>
        <dsp:cNvPr id="0" name=""/>
        <dsp:cNvSpPr/>
      </dsp:nvSpPr>
      <dsp:spPr>
        <a:xfrm>
          <a:off x="6715330" y="1490565"/>
          <a:ext cx="3192518" cy="1987420"/>
        </a:xfrm>
        <a:prstGeom prst="roundRect">
          <a:avLst/>
        </a:prstGeom>
        <a:solidFill>
          <a:srgbClr val="00A1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Подготовка проекта распоряжения МЗ РБ, проведение аудита по ИСМП.</a:t>
          </a:r>
        </a:p>
      </dsp:txBody>
      <dsp:txXfrm>
        <a:off x="6812348" y="1587583"/>
        <a:ext cx="2998482" cy="17933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F472E4-C4BE-4884-8F18-12866D996908}">
      <dsp:nvSpPr>
        <dsp:cNvPr id="0" name=""/>
        <dsp:cNvSpPr/>
      </dsp:nvSpPr>
      <dsp:spPr>
        <a:xfrm rot="16200000">
          <a:off x="1576848" y="-1576848"/>
          <a:ext cx="2691581" cy="5845277"/>
        </a:xfrm>
        <a:prstGeom prst="round1Rect">
          <a:avLst/>
        </a:prstGeom>
        <a:solidFill>
          <a:srgbClr val="00A1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latin typeface="Bahnschrift" panose="020B0502040204020203" pitchFamily="34" charset="0"/>
            <a:cs typeface="Times New Roman" panose="02020603050405020304" pitchFamily="18" charset="0"/>
          </a:endParaRP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Bahnschrift" panose="020B0502040204020203" pitchFamily="34" charset="0"/>
              <a:cs typeface="Times New Roman" panose="02020603050405020304" pitchFamily="18" charset="0"/>
            </a:rPr>
            <a:t>Сильные стороны </a:t>
          </a:r>
        </a:p>
        <a:p>
          <a:pPr marL="354013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Bahnschrift" panose="020B0502040204020203" pitchFamily="34" charset="0"/>
              <a:cs typeface="Times New Roman" panose="02020603050405020304" pitchFamily="18" charset="0"/>
            </a:rPr>
            <a:t>1. Единая команда: Минздрав РБ-Координационный совет главных медицинских сестёр-ассоциация средних медицинских работников –главные внештатные специалисты-образовательная организация</a:t>
          </a:r>
        </a:p>
        <a:p>
          <a:pPr marL="354013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Bahnschrift" panose="020B0502040204020203" pitchFamily="34" charset="0"/>
              <a:cs typeface="Times New Roman" panose="02020603050405020304" pitchFamily="18" charset="0"/>
            </a:rPr>
            <a:t>2.движение вперёд: конкурсы, мастер классы, тренинги</a:t>
          </a:r>
          <a:endParaRPr lang="ru-RU" sz="1800" kern="1200" dirty="0">
            <a:latin typeface="Bahnschrift" panose="020B0502040204020203" pitchFamily="34" charset="0"/>
          </a:endParaRPr>
        </a:p>
      </dsp:txBody>
      <dsp:txXfrm rot="5400000">
        <a:off x="-1" y="1"/>
        <a:ext cx="5845277" cy="2018685"/>
      </dsp:txXfrm>
    </dsp:sp>
    <dsp:sp modelId="{9024F242-6C2B-4A9C-BB3C-D5EA4F7DD1A7}">
      <dsp:nvSpPr>
        <dsp:cNvPr id="0" name=""/>
        <dsp:cNvSpPr/>
      </dsp:nvSpPr>
      <dsp:spPr>
        <a:xfrm>
          <a:off x="5845277" y="0"/>
          <a:ext cx="5845277" cy="2691581"/>
        </a:xfrm>
        <a:prstGeom prst="round1Rect">
          <a:avLst/>
        </a:prstGeom>
        <a:solidFill>
          <a:srgbClr val="00A1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latin typeface="Bahnschrift" panose="020B0502040204020203" pitchFamily="34" charset="0"/>
            <a:cs typeface="Times New Roman" panose="02020603050405020304" pitchFamily="18" charset="0"/>
          </a:endParaRP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Bahnschrift" panose="020B0502040204020203" pitchFamily="34" charset="0"/>
              <a:cs typeface="Times New Roman" panose="02020603050405020304" pitchFamily="18" charset="0"/>
            </a:rPr>
            <a:t>Слабые стороны:</a:t>
          </a:r>
          <a:endParaRPr lang="ru-RU" sz="1800" b="1" kern="1200" dirty="0">
            <a:latin typeface="Bahnschrift" panose="020B0502040204020203" pitchFamily="34" charset="0"/>
            <a:cs typeface="Times New Roman" panose="02020603050405020304" pitchFamily="18" charset="0"/>
          </a:endParaRPr>
        </a:p>
        <a:p>
          <a:pPr marL="0" lvl="0" indent="0" algn="r" defTabSz="882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5378450" algn="l"/>
            </a:tabLst>
          </a:pPr>
          <a:r>
            <a:rPr lang="ru-RU" sz="1800" kern="1200" dirty="0">
              <a:latin typeface="Bahnschrift" panose="020B0502040204020203" pitchFamily="34" charset="0"/>
              <a:cs typeface="Times New Roman" panose="02020603050405020304" pitchFamily="18" charset="0"/>
            </a:rPr>
            <a:t>1.Заработная плата – ожидание не оправдываются</a:t>
          </a:r>
        </a:p>
        <a:p>
          <a:pPr marL="0" lvl="0" indent="0" algn="r" defTabSz="882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5378450" algn="l"/>
            </a:tabLst>
          </a:pPr>
          <a:r>
            <a:rPr lang="ru-RU" sz="1800" kern="1200" dirty="0">
              <a:latin typeface="Bahnschrift" panose="020B0502040204020203" pitchFamily="34" charset="0"/>
              <a:cs typeface="Times New Roman" panose="02020603050405020304" pitchFamily="18" charset="0"/>
            </a:rPr>
            <a:t>2. низкая заинтересованность специалистов в дополнительном обучении</a:t>
          </a:r>
        </a:p>
        <a:p>
          <a:pPr marL="0" lvl="0" indent="0" algn="r" defTabSz="882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5378450" algn="l"/>
            </a:tabLst>
          </a:pPr>
          <a:r>
            <a:rPr lang="ru-RU" sz="1800" kern="1200" dirty="0">
              <a:latin typeface="Bahnschrift" panose="020B0502040204020203" pitchFamily="34" charset="0"/>
              <a:cs typeface="Times New Roman" panose="02020603050405020304" pitchFamily="18" charset="0"/>
            </a:rPr>
            <a:t>3. сложные взаимоотношения в коллективах- Не умеем принимать новых  коллег </a:t>
          </a:r>
        </a:p>
        <a:p>
          <a:pPr marL="0" lvl="0" indent="0" algn="r" defTabSz="882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5378450" algn="l"/>
            </a:tabLst>
          </a:pPr>
          <a:r>
            <a:rPr lang="ru-RU" sz="1800" kern="1200" dirty="0">
              <a:latin typeface="Bahnschrift" panose="020B0502040204020203" pitchFamily="34" charset="0"/>
              <a:cs typeface="Times New Roman" panose="02020603050405020304" pitchFamily="18" charset="0"/>
            </a:rPr>
            <a:t>4. Наставничество только в зародыше!</a:t>
          </a:r>
          <a:endParaRPr lang="ru-RU" sz="1800" kern="1200" dirty="0">
            <a:latin typeface="Bahnschrift" panose="020B0502040204020203" pitchFamily="34" charset="0"/>
          </a:endParaRPr>
        </a:p>
      </dsp:txBody>
      <dsp:txXfrm>
        <a:off x="5845277" y="0"/>
        <a:ext cx="5845277" cy="2018685"/>
      </dsp:txXfrm>
    </dsp:sp>
    <dsp:sp modelId="{05CA0C5F-3C95-45DD-8B6D-8431F930358C}">
      <dsp:nvSpPr>
        <dsp:cNvPr id="0" name=""/>
        <dsp:cNvSpPr/>
      </dsp:nvSpPr>
      <dsp:spPr>
        <a:xfrm rot="10800000">
          <a:off x="0" y="2691581"/>
          <a:ext cx="5845277" cy="2691581"/>
        </a:xfrm>
        <a:prstGeom prst="round1Rect">
          <a:avLst/>
        </a:prstGeom>
        <a:solidFill>
          <a:srgbClr val="00A1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Bahnschrift" panose="020B0502040204020203" pitchFamily="34" charset="0"/>
              <a:cs typeface="Times New Roman" panose="02020603050405020304" pitchFamily="18" charset="0"/>
            </a:rPr>
            <a:t>Возможности:</a:t>
          </a:r>
        </a:p>
        <a:p>
          <a:pPr marL="265113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Bahnschrift" panose="020B0502040204020203" pitchFamily="34" charset="0"/>
              <a:cs typeface="Times New Roman" panose="02020603050405020304" pitchFamily="18" charset="0"/>
            </a:rPr>
            <a:t>1. разработка дополнительных мер мотивации : Нам нужны кадры- и за них нужно бороться!!!</a:t>
          </a:r>
        </a:p>
        <a:p>
          <a:pPr marL="265113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Bahnschrift" panose="020B0502040204020203" pitchFamily="34" charset="0"/>
              <a:cs typeface="Times New Roman" panose="02020603050405020304" pitchFamily="18" charset="0"/>
            </a:rPr>
            <a:t>2. огромное желание развивать сестринское дело</a:t>
          </a:r>
        </a:p>
        <a:p>
          <a:pPr marL="265113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Bahnschrift" panose="020B0502040204020203" pitchFamily="34" charset="0"/>
              <a:cs typeface="Times New Roman" panose="02020603050405020304" pitchFamily="18" charset="0"/>
            </a:rPr>
            <a:t>3. организация  дополнительных конкурсов на уровне региона : Лучшая </a:t>
          </a:r>
          <a:r>
            <a:rPr lang="ru-RU" sz="1800" kern="1200" dirty="0" err="1">
              <a:latin typeface="Bahnschrift" panose="020B0502040204020203" pitchFamily="34" charset="0"/>
              <a:cs typeface="Times New Roman" panose="02020603050405020304" pitchFamily="18" charset="0"/>
            </a:rPr>
            <a:t>анестезистка</a:t>
          </a:r>
          <a:r>
            <a:rPr lang="ru-RU" sz="1800" kern="1200" dirty="0">
              <a:latin typeface="Bahnschrift" panose="020B0502040204020203" pitchFamily="34" charset="0"/>
              <a:cs typeface="Times New Roman" panose="02020603050405020304" pitchFamily="18" charset="0"/>
            </a:rPr>
            <a:t>, лучшая главная медицинская сестра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>
            <a:latin typeface="Bahnschrift" panose="020B0502040204020203" pitchFamily="34" charset="0"/>
            <a:cs typeface="Times New Roman" panose="02020603050405020304" pitchFamily="18" charset="0"/>
          </a:endParaRP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>
            <a:latin typeface="Bahnschrift" panose="020B0502040204020203" pitchFamily="34" charset="0"/>
          </a:endParaRPr>
        </a:p>
      </dsp:txBody>
      <dsp:txXfrm rot="10800000">
        <a:off x="0" y="3364476"/>
        <a:ext cx="5845277" cy="2018685"/>
      </dsp:txXfrm>
    </dsp:sp>
    <dsp:sp modelId="{8CC22BB2-B3B1-47DD-9327-F971C765ED7F}">
      <dsp:nvSpPr>
        <dsp:cNvPr id="0" name=""/>
        <dsp:cNvSpPr/>
      </dsp:nvSpPr>
      <dsp:spPr>
        <a:xfrm rot="5400000">
          <a:off x="7422125" y="1114733"/>
          <a:ext cx="2691581" cy="5845277"/>
        </a:xfrm>
        <a:prstGeom prst="round1Rect">
          <a:avLst/>
        </a:prstGeom>
        <a:solidFill>
          <a:srgbClr val="00A1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ru-RU" sz="2000" b="1" kern="1200" dirty="0">
              <a:latin typeface="Bahnschrift" panose="020B0502040204020203" pitchFamily="34" charset="0"/>
              <a:cs typeface="Times New Roman" panose="02020603050405020304" pitchFamily="18" charset="0"/>
            </a:rPr>
            <a:t>Риски:</a:t>
          </a:r>
        </a:p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ru-RU" sz="1800" kern="1200" dirty="0">
              <a:latin typeface="Bahnschrift" panose="020B0502040204020203" pitchFamily="34" charset="0"/>
              <a:cs typeface="Times New Roman" panose="02020603050405020304" pitchFamily="18" charset="0"/>
            </a:rPr>
            <a:t>1. не выполнение индикативных показателей по росту количества СМР</a:t>
          </a:r>
        </a:p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ru-RU" sz="1800" kern="1200" dirty="0">
              <a:latin typeface="Bahnschrift" panose="020B0502040204020203" pitchFamily="34" charset="0"/>
              <a:cs typeface="Times New Roman" panose="02020603050405020304" pitchFamily="18" charset="0"/>
            </a:rPr>
            <a:t>2. низкий %  притока выпускников 2024 года в МО Республики</a:t>
          </a:r>
        </a:p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ru-RU" sz="1800" kern="1200" dirty="0">
              <a:latin typeface="Bahnschrift" panose="020B0502040204020203" pitchFamily="34" charset="0"/>
              <a:cs typeface="Times New Roman" panose="02020603050405020304" pitchFamily="18" charset="0"/>
            </a:rPr>
            <a:t>3. многозадачность – отпугивает</a:t>
          </a:r>
        </a:p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ru-RU" sz="1800" kern="1200" dirty="0">
              <a:latin typeface="Bahnschrift" panose="020B0502040204020203" pitchFamily="34" charset="0"/>
              <a:cs typeface="Times New Roman" panose="02020603050405020304" pitchFamily="18" charset="0"/>
            </a:rPr>
            <a:t>4.Слабое владение цифровыми  инструментам, нерегулярное и системное обучение</a:t>
          </a:r>
        </a:p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ru-RU" sz="1800" kern="1200" dirty="0">
            <a:latin typeface="Bahnschrift" panose="020B0502040204020203" pitchFamily="34" charset="0"/>
            <a:cs typeface="Times New Roman" panose="02020603050405020304" pitchFamily="18" charset="0"/>
          </a:endParaRPr>
        </a:p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ru-RU" sz="1800" kern="1200" dirty="0">
              <a:latin typeface="Bahnschrift" panose="020B0502040204020203" pitchFamily="34" charset="0"/>
              <a:cs typeface="Times New Roman" panose="02020603050405020304" pitchFamily="18" charset="0"/>
            </a:rPr>
            <a:t> </a:t>
          </a:r>
          <a:endParaRPr lang="ru-RU" sz="1800" kern="1200" dirty="0">
            <a:latin typeface="Bahnschrift" panose="020B0502040204020203" pitchFamily="34" charset="0"/>
          </a:endParaRPr>
        </a:p>
      </dsp:txBody>
      <dsp:txXfrm rot="-5400000">
        <a:off x="5845276" y="3364476"/>
        <a:ext cx="5845277" cy="2018685"/>
      </dsp:txXfrm>
    </dsp:sp>
    <dsp:sp modelId="{03E3C218-99E0-4DF8-AF77-7AE4236761B6}">
      <dsp:nvSpPr>
        <dsp:cNvPr id="0" name=""/>
        <dsp:cNvSpPr/>
      </dsp:nvSpPr>
      <dsp:spPr>
        <a:xfrm>
          <a:off x="4468609" y="2158230"/>
          <a:ext cx="2753335" cy="10667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F2F2F2"/>
              </a:solidFill>
              <a:latin typeface="Bahnschrift" panose="020B0502040204020203" pitchFamily="34" charset="0"/>
            </a:rPr>
            <a:t>SWOT </a:t>
          </a:r>
          <a:r>
            <a:rPr lang="ru-RU" sz="2800" b="1" kern="1200" dirty="0">
              <a:solidFill>
                <a:srgbClr val="F2F2F2"/>
              </a:solidFill>
              <a:latin typeface="Bahnschrift" panose="020B0502040204020203" pitchFamily="34" charset="0"/>
            </a:rPr>
            <a:t>анализ</a:t>
          </a:r>
        </a:p>
      </dsp:txBody>
      <dsp:txXfrm>
        <a:off x="4520681" y="2210302"/>
        <a:ext cx="2649191" cy="9625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3860-EFF4-4737-9E87-3780EA440201}" type="datetimeFigureOut">
              <a:rPr lang="ru-RU" smtClean="0"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F98D-0934-475C-B5EC-7209BFD51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11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3860-EFF4-4737-9E87-3780EA440201}" type="datetimeFigureOut">
              <a:rPr lang="ru-RU" smtClean="0"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F98D-0934-475C-B5EC-7209BFD51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171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3860-EFF4-4737-9E87-3780EA440201}" type="datetimeFigureOut">
              <a:rPr lang="ru-RU" smtClean="0"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F98D-0934-475C-B5EC-7209BFD51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669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3860-EFF4-4737-9E87-3780EA440201}" type="datetimeFigureOut">
              <a:rPr lang="ru-RU" smtClean="0"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F98D-0934-475C-B5EC-7209BFD51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870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3860-EFF4-4737-9E87-3780EA440201}" type="datetimeFigureOut">
              <a:rPr lang="ru-RU" smtClean="0"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F98D-0934-475C-B5EC-7209BFD51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714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3860-EFF4-4737-9E87-3780EA440201}" type="datetimeFigureOut">
              <a:rPr lang="ru-RU" smtClean="0"/>
              <a:t>07.07.2025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F98D-0934-475C-B5EC-7209BFD51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039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3860-EFF4-4737-9E87-3780EA440201}" type="datetimeFigureOut">
              <a:rPr lang="ru-RU" smtClean="0"/>
              <a:t>07.07.2025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F98D-0934-475C-B5EC-7209BFD51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216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3860-EFF4-4737-9E87-3780EA440201}" type="datetimeFigureOut">
              <a:rPr lang="ru-RU" smtClean="0"/>
              <a:t>07.07.2025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F98D-0934-475C-B5EC-7209BFD51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307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3860-EFF4-4737-9E87-3780EA440201}" type="datetimeFigureOut">
              <a:rPr lang="ru-RU" smtClean="0"/>
              <a:t>07.07.2025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F98D-0934-475C-B5EC-7209BFD51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10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3860-EFF4-4737-9E87-3780EA440201}" type="datetimeFigureOut">
              <a:rPr lang="ru-RU" smtClean="0"/>
              <a:t>07.07.2025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F98D-0934-475C-B5EC-7209BFD51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418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3860-EFF4-4737-9E87-3780EA440201}" type="datetimeFigureOut">
              <a:rPr lang="ru-RU" smtClean="0"/>
              <a:t>07.07.2025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F98D-0934-475C-B5EC-7209BFD51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97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23860-EFF4-4737-9E87-3780EA440201}" type="datetimeFigureOut">
              <a:rPr lang="ru-RU" smtClean="0"/>
              <a:t>07.07.2025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FF98D-0934-475C-B5EC-7209BFD51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24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5DFE48-BF69-428B-B32B-B13F74998F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F7104B1-D26A-4244-9A45-8C37EC2E2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2703C0-5043-4FE3-A6E4-6F54B29BF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388"/>
            <a:ext cx="12192000" cy="6962776"/>
          </a:xfrm>
          <a:prstGeom prst="rect">
            <a:avLst/>
          </a:prstGeom>
        </p:spPr>
      </p:pic>
      <p:sp>
        <p:nvSpPr>
          <p:cNvPr id="7" name="Прямоугольник: усеченные противолежащие углы 6">
            <a:extLst>
              <a:ext uri="{FF2B5EF4-FFF2-40B4-BE49-F238E27FC236}">
                <a16:creationId xmlns:a16="http://schemas.microsoft.com/office/drawing/2014/main" id="{AEF132AE-B761-46D5-A9D7-05D62DE64775}"/>
              </a:ext>
            </a:extLst>
          </p:cNvPr>
          <p:cNvSpPr/>
          <p:nvPr/>
        </p:nvSpPr>
        <p:spPr>
          <a:xfrm rot="8087025">
            <a:off x="4660243" y="2160560"/>
            <a:ext cx="5574304" cy="2882955"/>
          </a:xfrm>
          <a:prstGeom prst="snip2DiagRect">
            <a:avLst/>
          </a:prstGeom>
          <a:solidFill>
            <a:srgbClr val="00A1A3"/>
          </a:solidFill>
          <a:ln>
            <a:solidFill>
              <a:srgbClr val="00A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00A1A3"/>
                </a:solidFill>
              </a:ln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FCEFE9-C5D7-4F62-AA37-9E0A79DB4DF1}"/>
              </a:ext>
            </a:extLst>
          </p:cNvPr>
          <p:cNvSpPr txBox="1"/>
          <p:nvPr/>
        </p:nvSpPr>
        <p:spPr>
          <a:xfrm>
            <a:off x="5874327" y="1880096"/>
            <a:ext cx="47936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>
                    <a:lumMod val="95000"/>
                  </a:schemeClr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КАК МЫ СТРОИМ КОММУНИКАЦИИ</a:t>
            </a:r>
            <a:endParaRPr lang="ru-RU" sz="4400" dirty="0">
              <a:solidFill>
                <a:schemeClr val="bg1">
                  <a:lumMod val="9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5E0E4-C89D-4353-8245-1441C2774719}"/>
              </a:ext>
            </a:extLst>
          </p:cNvPr>
          <p:cNvSpPr txBox="1"/>
          <p:nvPr/>
        </p:nvSpPr>
        <p:spPr>
          <a:xfrm>
            <a:off x="4624409" y="3783928"/>
            <a:ext cx="616065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  <a:latin typeface="Bahnschrift" panose="020B0502040204020203" pitchFamily="34" charset="0"/>
              </a:rPr>
              <a:t>ВЫСОЦКАЯ ИРИНА НИКОЛАЕВНА –</a:t>
            </a:r>
          </a:p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  <a:latin typeface="Bahnschrift" panose="020B0502040204020203" pitchFamily="34" charset="0"/>
              </a:rPr>
              <a:t>ГЛАВНЫЙ ВНЕШТАТНЫЙ СПЕЦИАЛИСТ </a:t>
            </a:r>
          </a:p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  <a:latin typeface="Bahnschrift" panose="020B0502040204020203" pitchFamily="34" charset="0"/>
              </a:rPr>
              <a:t>ПО  УСД  МИНЗДРАВА РБ</a:t>
            </a:r>
          </a:p>
          <a:p>
            <a:endParaRPr lang="ru-RU" sz="2000" dirty="0">
              <a:solidFill>
                <a:schemeClr val="bg1">
                  <a:lumMod val="95000"/>
                </a:schemeClr>
              </a:solidFill>
              <a:latin typeface="Bahnschrift" panose="020B0502040204020203" pitchFamily="34" charset="0"/>
            </a:endParaRPr>
          </a:p>
          <a:p>
            <a:r>
              <a:rPr lang="ru-RU" sz="2000" dirty="0">
                <a:solidFill>
                  <a:schemeClr val="bg1">
                    <a:lumMod val="95000"/>
                  </a:schemeClr>
                </a:solidFill>
                <a:latin typeface="Bahnschrift" panose="020B0502040204020203" pitchFamily="34" charset="0"/>
              </a:rPr>
              <a:t>УЛАН-УДЭ 10.07.2025Г</a:t>
            </a:r>
            <a:endParaRPr lang="x-none" sz="2000" dirty="0">
              <a:solidFill>
                <a:schemeClr val="bg1">
                  <a:lumMod val="95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091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03B3B51-11DF-4C86-B3EA-8891A9504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28875"/>
          </a:xfrm>
          <a:prstGeom prst="rect">
            <a:avLst/>
          </a:prstGeom>
        </p:spPr>
      </p:pic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A992FECF-E2A6-497D-826F-ABEB0B3F10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1116660"/>
              </p:ext>
            </p:extLst>
          </p:nvPr>
        </p:nvGraphicFramePr>
        <p:xfrm>
          <a:off x="462116" y="1711120"/>
          <a:ext cx="5132438" cy="4975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500C8D98-43D6-4A14-961F-068141D158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574570"/>
              </p:ext>
            </p:extLst>
          </p:nvPr>
        </p:nvGraphicFramePr>
        <p:xfrm>
          <a:off x="5899352" y="1711119"/>
          <a:ext cx="5574891" cy="4975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C5434DD-20B4-4E1C-AD2A-B7F91C43BCC8}"/>
              </a:ext>
            </a:extLst>
          </p:cNvPr>
          <p:cNvCxnSpPr/>
          <p:nvPr/>
        </p:nvCxnSpPr>
        <p:spPr>
          <a:xfrm>
            <a:off x="5732206" y="2192595"/>
            <a:ext cx="0" cy="4267199"/>
          </a:xfrm>
          <a:prstGeom prst="line">
            <a:avLst/>
          </a:prstGeom>
          <a:ln w="57150">
            <a:solidFill>
              <a:srgbClr val="00A1A3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104638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F7D293-10F3-45AC-926A-236BBF2A0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134"/>
            <a:ext cx="12192000" cy="2428875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5D05996A-29A9-49E5-925D-BCBC97FE0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44" y="951014"/>
            <a:ext cx="10224654" cy="779463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A1A3"/>
                </a:solidFill>
                <a:latin typeface="Bahnschrift" panose="020B0502040204020203" pitchFamily="34" charset="0"/>
              </a:rPr>
              <a:t>Опрошено 64 слушателя.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F6D903F2-94A0-4D15-9DF8-804AB93289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4315722"/>
              </p:ext>
            </p:extLst>
          </p:nvPr>
        </p:nvGraphicFramePr>
        <p:xfrm>
          <a:off x="117987" y="1602659"/>
          <a:ext cx="11838039" cy="5068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76091354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03B3B51-11DF-4C86-B3EA-8891A9504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28875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AE37988-C2F5-486A-B783-9117E5C0E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77" y="1043106"/>
            <a:ext cx="9378647" cy="77946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B7CB45"/>
                </a:solidFill>
                <a:latin typeface="Bahnschrift" panose="020B0502040204020203" pitchFamily="34" charset="0"/>
              </a:rPr>
              <a:t>ЗАПРОС РАБОТОДАТЕЛЯ</a:t>
            </a:r>
          </a:p>
        </p:txBody>
      </p:sp>
      <p:grpSp>
        <p:nvGrpSpPr>
          <p:cNvPr id="10" name="Google Shape;1016;p38">
            <a:extLst>
              <a:ext uri="{FF2B5EF4-FFF2-40B4-BE49-F238E27FC236}">
                <a16:creationId xmlns:a16="http://schemas.microsoft.com/office/drawing/2014/main" id="{5D4583A1-0008-4FD1-96C1-F819831C5FCB}"/>
              </a:ext>
            </a:extLst>
          </p:cNvPr>
          <p:cNvGrpSpPr/>
          <p:nvPr/>
        </p:nvGrpSpPr>
        <p:grpSpPr>
          <a:xfrm>
            <a:off x="2508286" y="3298415"/>
            <a:ext cx="7213734" cy="3534697"/>
            <a:chOff x="5058130" y="1190126"/>
            <a:chExt cx="3288575" cy="1795422"/>
          </a:xfrm>
        </p:grpSpPr>
        <p:sp>
          <p:nvSpPr>
            <p:cNvPr id="13" name="Google Shape;1018;p38">
              <a:extLst>
                <a:ext uri="{FF2B5EF4-FFF2-40B4-BE49-F238E27FC236}">
                  <a16:creationId xmlns:a16="http://schemas.microsoft.com/office/drawing/2014/main" id="{DFB85BD7-F24B-4FE4-AB07-4E4AB06E81F1}"/>
                </a:ext>
              </a:extLst>
            </p:cNvPr>
            <p:cNvSpPr/>
            <p:nvPr/>
          </p:nvSpPr>
          <p:spPr>
            <a:xfrm>
              <a:off x="6393972" y="2461348"/>
              <a:ext cx="601147" cy="524200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78" y="217"/>
                  </a:moveTo>
                  <a:cubicBezTo>
                    <a:pt x="229" y="187"/>
                    <a:pt x="247" y="121"/>
                    <a:pt x="217" y="69"/>
                  </a:cubicBezTo>
                  <a:cubicBezTo>
                    <a:pt x="187" y="18"/>
                    <a:pt x="121" y="0"/>
                    <a:pt x="69" y="30"/>
                  </a:cubicBezTo>
                  <a:cubicBezTo>
                    <a:pt x="17" y="60"/>
                    <a:pt x="0" y="126"/>
                    <a:pt x="30" y="178"/>
                  </a:cubicBezTo>
                  <a:cubicBezTo>
                    <a:pt x="59" y="230"/>
                    <a:pt x="126" y="247"/>
                    <a:pt x="178" y="217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019;p38">
              <a:extLst>
                <a:ext uri="{FF2B5EF4-FFF2-40B4-BE49-F238E27FC236}">
                  <a16:creationId xmlns:a16="http://schemas.microsoft.com/office/drawing/2014/main" id="{80889EC9-78D1-4564-8350-36CD45B729B9}"/>
                </a:ext>
              </a:extLst>
            </p:cNvPr>
            <p:cNvSpPr/>
            <p:nvPr/>
          </p:nvSpPr>
          <p:spPr>
            <a:xfrm>
              <a:off x="5128522" y="1776071"/>
              <a:ext cx="1166885" cy="1062193"/>
            </a:xfrm>
            <a:custGeom>
              <a:avLst/>
              <a:gdLst/>
              <a:ahLst/>
              <a:cxnLst/>
              <a:rect l="l" t="t" r="r" b="b"/>
              <a:pathLst>
                <a:path w="544" h="496" extrusionOk="0">
                  <a:moveTo>
                    <a:pt x="124" y="496"/>
                  </a:moveTo>
                  <a:cubicBezTo>
                    <a:pt x="478" y="463"/>
                    <a:pt x="478" y="463"/>
                    <a:pt x="478" y="463"/>
                  </a:cubicBezTo>
                  <a:cubicBezTo>
                    <a:pt x="518" y="466"/>
                    <a:pt x="544" y="422"/>
                    <a:pt x="521" y="388"/>
                  </a:cubicBezTo>
                  <a:cubicBezTo>
                    <a:pt x="373" y="65"/>
                    <a:pt x="373" y="65"/>
                    <a:pt x="373" y="65"/>
                  </a:cubicBezTo>
                  <a:cubicBezTo>
                    <a:pt x="329" y="0"/>
                    <a:pt x="232" y="3"/>
                    <a:pt x="193" y="71"/>
                  </a:cubicBezTo>
                  <a:cubicBezTo>
                    <a:pt x="39" y="337"/>
                    <a:pt x="39" y="337"/>
                    <a:pt x="39" y="337"/>
                  </a:cubicBezTo>
                  <a:cubicBezTo>
                    <a:pt x="0" y="405"/>
                    <a:pt x="46" y="491"/>
                    <a:pt x="124" y="496"/>
                  </a:cubicBezTo>
                  <a:close/>
                </a:path>
              </a:pathLst>
            </a:custGeom>
            <a:solidFill>
              <a:srgbClr val="B7CB45"/>
            </a:solidFill>
            <a:ln w="38100">
              <a:solidFill>
                <a:srgbClr val="00A1A3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020;p38">
              <a:extLst>
                <a:ext uri="{FF2B5EF4-FFF2-40B4-BE49-F238E27FC236}">
                  <a16:creationId xmlns:a16="http://schemas.microsoft.com/office/drawing/2014/main" id="{0BEF76DA-5A53-4658-B3EC-79E3F4FABF1B}"/>
                </a:ext>
              </a:extLst>
            </p:cNvPr>
            <p:cNvSpPr/>
            <p:nvPr/>
          </p:nvSpPr>
          <p:spPr>
            <a:xfrm>
              <a:off x="5058130" y="1916855"/>
              <a:ext cx="529746" cy="529743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77" y="30"/>
                  </a:moveTo>
                  <a:cubicBezTo>
                    <a:pt x="126" y="0"/>
                    <a:pt x="59" y="18"/>
                    <a:pt x="30" y="69"/>
                  </a:cubicBezTo>
                  <a:cubicBezTo>
                    <a:pt x="0" y="121"/>
                    <a:pt x="17" y="187"/>
                    <a:pt x="69" y="217"/>
                  </a:cubicBezTo>
                  <a:cubicBezTo>
                    <a:pt x="121" y="247"/>
                    <a:pt x="187" y="230"/>
                    <a:pt x="217" y="178"/>
                  </a:cubicBezTo>
                  <a:cubicBezTo>
                    <a:pt x="247" y="126"/>
                    <a:pt x="229" y="60"/>
                    <a:pt x="177" y="30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rgbClr val="00A1A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025;p38">
              <a:extLst>
                <a:ext uri="{FF2B5EF4-FFF2-40B4-BE49-F238E27FC236}">
                  <a16:creationId xmlns:a16="http://schemas.microsoft.com/office/drawing/2014/main" id="{2D8DB074-FAC1-46FE-91DC-F3F953C6A97B}"/>
                </a:ext>
              </a:extLst>
            </p:cNvPr>
            <p:cNvSpPr/>
            <p:nvPr/>
          </p:nvSpPr>
          <p:spPr>
            <a:xfrm>
              <a:off x="7109428" y="1776071"/>
              <a:ext cx="1165982" cy="1062193"/>
            </a:xfrm>
            <a:custGeom>
              <a:avLst/>
              <a:gdLst/>
              <a:ahLst/>
              <a:cxnLst/>
              <a:rect l="l" t="t" r="r" b="b"/>
              <a:pathLst>
                <a:path w="544" h="496" extrusionOk="0">
                  <a:moveTo>
                    <a:pt x="171" y="65"/>
                  </a:moveTo>
                  <a:cubicBezTo>
                    <a:pt x="22" y="388"/>
                    <a:pt x="22" y="388"/>
                    <a:pt x="22" y="388"/>
                  </a:cubicBezTo>
                  <a:cubicBezTo>
                    <a:pt x="0" y="422"/>
                    <a:pt x="26" y="466"/>
                    <a:pt x="66" y="463"/>
                  </a:cubicBezTo>
                  <a:cubicBezTo>
                    <a:pt x="420" y="496"/>
                    <a:pt x="420" y="496"/>
                    <a:pt x="420" y="496"/>
                  </a:cubicBezTo>
                  <a:cubicBezTo>
                    <a:pt x="498" y="491"/>
                    <a:pt x="544" y="405"/>
                    <a:pt x="505" y="337"/>
                  </a:cubicBezTo>
                  <a:cubicBezTo>
                    <a:pt x="351" y="71"/>
                    <a:pt x="351" y="71"/>
                    <a:pt x="351" y="71"/>
                  </a:cubicBezTo>
                  <a:cubicBezTo>
                    <a:pt x="312" y="3"/>
                    <a:pt x="215" y="0"/>
                    <a:pt x="171" y="65"/>
                  </a:cubicBezTo>
                  <a:close/>
                </a:path>
              </a:pathLst>
            </a:custGeom>
            <a:solidFill>
              <a:srgbClr val="B7CB45"/>
            </a:solidFill>
            <a:ln w="38100">
              <a:solidFill>
                <a:srgbClr val="00A1A3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026;p38">
              <a:extLst>
                <a:ext uri="{FF2B5EF4-FFF2-40B4-BE49-F238E27FC236}">
                  <a16:creationId xmlns:a16="http://schemas.microsoft.com/office/drawing/2014/main" id="{3BB162DE-7D5E-4FE1-879E-02BCCE379E63}"/>
                </a:ext>
              </a:extLst>
            </p:cNvPr>
            <p:cNvSpPr/>
            <p:nvPr/>
          </p:nvSpPr>
          <p:spPr>
            <a:xfrm>
              <a:off x="7816959" y="1916855"/>
              <a:ext cx="529746" cy="529743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78" y="217"/>
                  </a:moveTo>
                  <a:cubicBezTo>
                    <a:pt x="229" y="187"/>
                    <a:pt x="247" y="121"/>
                    <a:pt x="217" y="69"/>
                  </a:cubicBezTo>
                  <a:cubicBezTo>
                    <a:pt x="187" y="18"/>
                    <a:pt x="121" y="0"/>
                    <a:pt x="69" y="30"/>
                  </a:cubicBezTo>
                  <a:cubicBezTo>
                    <a:pt x="17" y="60"/>
                    <a:pt x="0" y="126"/>
                    <a:pt x="30" y="178"/>
                  </a:cubicBezTo>
                  <a:cubicBezTo>
                    <a:pt x="59" y="230"/>
                    <a:pt x="126" y="247"/>
                    <a:pt x="178" y="217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rgbClr val="00A1A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028;p38">
              <a:extLst>
                <a:ext uri="{FF2B5EF4-FFF2-40B4-BE49-F238E27FC236}">
                  <a16:creationId xmlns:a16="http://schemas.microsoft.com/office/drawing/2014/main" id="{E750C409-1D96-4688-9297-40C4BE48EBE8}"/>
                </a:ext>
              </a:extLst>
            </p:cNvPr>
            <p:cNvSpPr/>
            <p:nvPr/>
          </p:nvSpPr>
          <p:spPr>
            <a:xfrm>
              <a:off x="6093255" y="1450284"/>
              <a:ext cx="1215617" cy="1026095"/>
            </a:xfrm>
            <a:custGeom>
              <a:avLst/>
              <a:gdLst/>
              <a:ahLst/>
              <a:cxnLst/>
              <a:rect l="l" t="t" r="r" b="b"/>
              <a:pathLst>
                <a:path w="567" h="479" extrusionOk="0">
                  <a:moveTo>
                    <a:pt x="35" y="153"/>
                  </a:moveTo>
                  <a:cubicBezTo>
                    <a:pt x="240" y="443"/>
                    <a:pt x="240" y="443"/>
                    <a:pt x="240" y="443"/>
                  </a:cubicBezTo>
                  <a:cubicBezTo>
                    <a:pt x="258" y="479"/>
                    <a:pt x="309" y="479"/>
                    <a:pt x="327" y="443"/>
                  </a:cubicBezTo>
                  <a:cubicBezTo>
                    <a:pt x="533" y="153"/>
                    <a:pt x="533" y="153"/>
                    <a:pt x="533" y="153"/>
                  </a:cubicBezTo>
                  <a:cubicBezTo>
                    <a:pt x="567" y="82"/>
                    <a:pt x="516" y="0"/>
                    <a:pt x="437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52" y="0"/>
                    <a:pt x="0" y="82"/>
                    <a:pt x="35" y="153"/>
                  </a:cubicBezTo>
                  <a:close/>
                </a:path>
              </a:pathLst>
            </a:custGeom>
            <a:solidFill>
              <a:srgbClr val="B7CB45"/>
            </a:solidFill>
            <a:ln w="38100">
              <a:solidFill>
                <a:srgbClr val="00A1A3"/>
              </a:solidFill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029;p38">
              <a:extLst>
                <a:ext uri="{FF2B5EF4-FFF2-40B4-BE49-F238E27FC236}">
                  <a16:creationId xmlns:a16="http://schemas.microsoft.com/office/drawing/2014/main" id="{7EDEE60A-519F-42F8-ABE9-2419EF6D7339}"/>
                </a:ext>
              </a:extLst>
            </p:cNvPr>
            <p:cNvSpPr/>
            <p:nvPr/>
          </p:nvSpPr>
          <p:spPr>
            <a:xfrm>
              <a:off x="6470485" y="1190126"/>
              <a:ext cx="462900" cy="4620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rgbClr val="00A1A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E1CD5608-2A18-406C-B94B-C1FB63F9C856}"/>
              </a:ext>
            </a:extLst>
          </p:cNvPr>
          <p:cNvSpPr/>
          <p:nvPr/>
        </p:nvSpPr>
        <p:spPr>
          <a:xfrm>
            <a:off x="352594" y="3148642"/>
            <a:ext cx="2153711" cy="2682055"/>
          </a:xfrm>
          <a:prstGeom prst="roundRect">
            <a:avLst/>
          </a:prstGeom>
          <a:noFill/>
          <a:ln w="76200">
            <a:solidFill>
              <a:srgbClr val="B7CB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A1A3"/>
                </a:solidFill>
                <a:latin typeface="Bahnschrift" panose="020B0502040204020203" pitchFamily="34" charset="0"/>
              </a:rPr>
              <a:t>Цикл по диспансерному наблюдению.</a:t>
            </a:r>
            <a:br>
              <a:rPr lang="ru-RU" dirty="0">
                <a:solidFill>
                  <a:srgbClr val="00A1A3"/>
                </a:solidFill>
                <a:latin typeface="Bahnschrift" panose="020B0502040204020203" pitchFamily="34" charset="0"/>
              </a:rPr>
            </a:br>
            <a:r>
              <a:rPr lang="ru-RU" dirty="0">
                <a:solidFill>
                  <a:srgbClr val="00A1A3"/>
                </a:solidFill>
                <a:latin typeface="Bahnschrift" panose="020B0502040204020203" pitchFamily="34" charset="0"/>
              </a:rPr>
              <a:t>2024 год – обучено 203 фельдшера </a:t>
            </a:r>
            <a:br>
              <a:rPr lang="ru-RU" dirty="0">
                <a:solidFill>
                  <a:srgbClr val="00A1A3"/>
                </a:solidFill>
                <a:latin typeface="Bahnschrift" panose="020B0502040204020203" pitchFamily="34" charset="0"/>
              </a:rPr>
            </a:br>
            <a:r>
              <a:rPr lang="ru-RU" dirty="0">
                <a:solidFill>
                  <a:srgbClr val="00A1A3"/>
                </a:solidFill>
                <a:latin typeface="Bahnschrift" panose="020B0502040204020203" pitchFamily="34" charset="0"/>
              </a:rPr>
              <a:t>(3 потока)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CC689FD9-9486-4A7E-9F0C-5A5BBECA56B9}"/>
              </a:ext>
            </a:extLst>
          </p:cNvPr>
          <p:cNvSpPr/>
          <p:nvPr/>
        </p:nvSpPr>
        <p:spPr>
          <a:xfrm>
            <a:off x="4065557" y="1836262"/>
            <a:ext cx="4064655" cy="1340387"/>
          </a:xfrm>
          <a:prstGeom prst="roundRect">
            <a:avLst/>
          </a:prstGeom>
          <a:noFill/>
          <a:ln w="76200">
            <a:solidFill>
              <a:srgbClr val="B7CB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A1A3"/>
                </a:solidFill>
                <a:latin typeface="Bahnschrift" panose="020B0502040204020203" pitchFamily="34" charset="0"/>
              </a:rPr>
              <a:t>Цикл: Школа снижения веса </a:t>
            </a:r>
          </a:p>
          <a:p>
            <a:pPr algn="ctr"/>
            <a:r>
              <a:rPr lang="ru-RU" dirty="0">
                <a:solidFill>
                  <a:srgbClr val="00A1A3"/>
                </a:solidFill>
                <a:latin typeface="Bahnschrift" panose="020B0502040204020203" pitchFamily="34" charset="0"/>
              </a:rPr>
              <a:t>2024-2025 год – </a:t>
            </a:r>
            <a:br>
              <a:rPr lang="ru-RU" dirty="0">
                <a:solidFill>
                  <a:srgbClr val="00A1A3"/>
                </a:solidFill>
                <a:latin typeface="Bahnschrift" panose="020B0502040204020203" pitchFamily="34" charset="0"/>
              </a:rPr>
            </a:br>
            <a:r>
              <a:rPr lang="ru-RU" dirty="0">
                <a:solidFill>
                  <a:srgbClr val="00A1A3"/>
                </a:solidFill>
                <a:latin typeface="Bahnschrift" panose="020B0502040204020203" pitchFamily="34" charset="0"/>
              </a:rPr>
              <a:t>обучено 63 человека (3 потока)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6BC5E850-2FF2-496A-9BD8-DCDB140EC0DD}"/>
              </a:ext>
            </a:extLst>
          </p:cNvPr>
          <p:cNvSpPr/>
          <p:nvPr/>
        </p:nvSpPr>
        <p:spPr>
          <a:xfrm>
            <a:off x="9731241" y="3148642"/>
            <a:ext cx="2153711" cy="2682055"/>
          </a:xfrm>
          <a:prstGeom prst="roundRect">
            <a:avLst/>
          </a:prstGeom>
          <a:noFill/>
          <a:ln w="76200">
            <a:solidFill>
              <a:srgbClr val="B7CB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A1A3"/>
                </a:solidFill>
                <a:latin typeface="Bahnschrift" panose="020B0502040204020203" pitchFamily="34" charset="0"/>
              </a:rPr>
              <a:t>Цикл: Обучение аудиторов</a:t>
            </a:r>
          </a:p>
          <a:p>
            <a:pPr algn="ctr"/>
            <a:r>
              <a:rPr lang="ru-RU" dirty="0">
                <a:solidFill>
                  <a:srgbClr val="00A1A3"/>
                </a:solidFill>
                <a:latin typeface="Bahnschrift" panose="020B0502040204020203" pitchFamily="34" charset="0"/>
              </a:rPr>
              <a:t>февраль 2025 год – </a:t>
            </a:r>
          </a:p>
          <a:p>
            <a:pPr algn="ctr"/>
            <a:r>
              <a:rPr lang="ru-RU" dirty="0">
                <a:solidFill>
                  <a:srgbClr val="00A1A3"/>
                </a:solidFill>
                <a:latin typeface="Bahnschrift" panose="020B0502040204020203" pitchFamily="34" charset="0"/>
              </a:rPr>
              <a:t>обучен 21  человек</a:t>
            </a: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2068E81E-E262-4624-8A40-8C47871EF87E}"/>
              </a:ext>
            </a:extLst>
          </p:cNvPr>
          <p:cNvSpPr/>
          <p:nvPr/>
        </p:nvSpPr>
        <p:spPr>
          <a:xfrm rot="7464239">
            <a:off x="2841523" y="4984955"/>
            <a:ext cx="452283" cy="501446"/>
          </a:xfrm>
          <a:prstGeom prst="downArrow">
            <a:avLst/>
          </a:prstGeom>
          <a:solidFill>
            <a:srgbClr val="B7CB45"/>
          </a:solidFill>
          <a:ln w="38100">
            <a:solidFill>
              <a:srgbClr val="00A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: вниз 27">
            <a:extLst>
              <a:ext uri="{FF2B5EF4-FFF2-40B4-BE49-F238E27FC236}">
                <a16:creationId xmlns:a16="http://schemas.microsoft.com/office/drawing/2014/main" id="{7C12E606-1CFB-4960-84FB-D066E5AE3A05}"/>
              </a:ext>
            </a:extLst>
          </p:cNvPr>
          <p:cNvSpPr/>
          <p:nvPr/>
        </p:nvSpPr>
        <p:spPr>
          <a:xfrm rot="10800000">
            <a:off x="5882799" y="3482804"/>
            <a:ext cx="452283" cy="501446"/>
          </a:xfrm>
          <a:prstGeom prst="downArrow">
            <a:avLst/>
          </a:prstGeom>
          <a:solidFill>
            <a:srgbClr val="B7CB45"/>
          </a:solidFill>
          <a:ln w="38100">
            <a:solidFill>
              <a:srgbClr val="00A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: вниз 28">
            <a:extLst>
              <a:ext uri="{FF2B5EF4-FFF2-40B4-BE49-F238E27FC236}">
                <a16:creationId xmlns:a16="http://schemas.microsoft.com/office/drawing/2014/main" id="{7C03F851-7BE1-477E-BC08-3BD8E298B1C9}"/>
              </a:ext>
            </a:extLst>
          </p:cNvPr>
          <p:cNvSpPr/>
          <p:nvPr/>
        </p:nvSpPr>
        <p:spPr>
          <a:xfrm rot="14255112">
            <a:off x="8904794" y="4984957"/>
            <a:ext cx="452283" cy="501446"/>
          </a:xfrm>
          <a:prstGeom prst="downArrow">
            <a:avLst/>
          </a:prstGeom>
          <a:solidFill>
            <a:srgbClr val="B7CB45"/>
          </a:solidFill>
          <a:ln w="38100">
            <a:solidFill>
              <a:srgbClr val="00A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593537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F7D293-10F3-45AC-926A-236BBF2A0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134"/>
            <a:ext cx="12192000" cy="2428875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5D05996A-29A9-49E5-925D-BCBC97FE0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1167303"/>
            <a:ext cx="5443955" cy="779463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A1A3"/>
                </a:solidFill>
                <a:latin typeface="Bahnschrift" panose="020B0502040204020203" pitchFamily="34" charset="0"/>
              </a:rPr>
              <a:t>ПОДГОТОВКА АУДИТОРОВ</a:t>
            </a:r>
          </a:p>
        </p:txBody>
      </p:sp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81010596-A120-4DDA-8135-A095026891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7740451"/>
              </p:ext>
            </p:extLst>
          </p:nvPr>
        </p:nvGraphicFramePr>
        <p:xfrm>
          <a:off x="1014968" y="1668415"/>
          <a:ext cx="991850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8562912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03B3B51-11DF-4C86-B3EA-8891A9504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28875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AE37988-C2F5-486A-B783-9117E5C0E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591" y="1336394"/>
            <a:ext cx="3958502" cy="530055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B7CB45"/>
                </a:solidFill>
                <a:latin typeface="Bahnschrift" panose="020B0502040204020203" pitchFamily="34" charset="0"/>
              </a:rPr>
              <a:t>ОБУЧЕНИЕ ПО ТГУ</a:t>
            </a:r>
          </a:p>
        </p:txBody>
      </p:sp>
      <p:sp>
        <p:nvSpPr>
          <p:cNvPr id="43" name="object 9">
            <a:extLst>
              <a:ext uri="{FF2B5EF4-FFF2-40B4-BE49-F238E27FC236}">
                <a16:creationId xmlns:a16="http://schemas.microsoft.com/office/drawing/2014/main" id="{8A4E8827-ACF9-4C5C-BDF7-AEA220818A5F}"/>
              </a:ext>
            </a:extLst>
          </p:cNvPr>
          <p:cNvSpPr txBox="1"/>
          <p:nvPr/>
        </p:nvSpPr>
        <p:spPr>
          <a:xfrm>
            <a:off x="1710813" y="2428876"/>
            <a:ext cx="1759974" cy="343299"/>
          </a:xfrm>
          <a:prstGeom prst="rect">
            <a:avLst/>
          </a:prstGeom>
          <a:ln w="28575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B7CB45"/>
                </a:solidFill>
                <a:effectLst/>
                <a:uLnTx/>
                <a:uFillTx/>
                <a:latin typeface="Bahnschrift" panose="020B0502040204020203" pitchFamily="34" charset="0"/>
                <a:cs typeface="Arial"/>
              </a:rPr>
              <a:t>                                           2024 год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B7CB45"/>
              </a:solidFill>
              <a:effectLst/>
              <a:uLnTx/>
              <a:uFillTx/>
              <a:latin typeface="Bahnschrift" panose="020B0502040204020203" pitchFamily="34" charset="0"/>
              <a:cs typeface="Arial"/>
            </a:endParaRPr>
          </a:p>
        </p:txBody>
      </p:sp>
      <p:sp>
        <p:nvSpPr>
          <p:cNvPr id="44" name="object 10">
            <a:extLst>
              <a:ext uri="{FF2B5EF4-FFF2-40B4-BE49-F238E27FC236}">
                <a16:creationId xmlns:a16="http://schemas.microsoft.com/office/drawing/2014/main" id="{42FF262E-2792-440D-A6CE-39CEAA815FA3}"/>
              </a:ext>
            </a:extLst>
          </p:cNvPr>
          <p:cNvSpPr txBox="1"/>
          <p:nvPr/>
        </p:nvSpPr>
        <p:spPr>
          <a:xfrm>
            <a:off x="564913" y="3001031"/>
            <a:ext cx="4713034" cy="189411"/>
          </a:xfrm>
          <a:prstGeom prst="rect">
            <a:avLst/>
          </a:prstGeom>
          <a:ln w="28575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>
                <a:solidFill>
                  <a:srgbClr val="B7CB45"/>
                </a:solidFill>
                <a:latin typeface="Bahnschrift" panose="020B0502040204020203" pitchFamily="34" charset="0"/>
                <a:cs typeface="Arial"/>
              </a:rPr>
              <a:t>Количество проученных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B7CB45"/>
              </a:solidFill>
              <a:effectLst/>
              <a:uLnTx/>
              <a:uFillTx/>
              <a:latin typeface="Bahnschrift" panose="020B0502040204020203" pitchFamily="34" charset="0"/>
              <a:cs typeface="Arial"/>
            </a:endParaRPr>
          </a:p>
        </p:txBody>
      </p:sp>
      <p:sp>
        <p:nvSpPr>
          <p:cNvPr id="45" name="object 21">
            <a:extLst>
              <a:ext uri="{FF2B5EF4-FFF2-40B4-BE49-F238E27FC236}">
                <a16:creationId xmlns:a16="http://schemas.microsoft.com/office/drawing/2014/main" id="{78BEE24A-4CE5-461E-AE34-0B77617A6073}"/>
              </a:ext>
            </a:extLst>
          </p:cNvPr>
          <p:cNvSpPr txBox="1"/>
          <p:nvPr/>
        </p:nvSpPr>
        <p:spPr>
          <a:xfrm>
            <a:off x="524059" y="4047955"/>
            <a:ext cx="1622958" cy="582565"/>
          </a:xfrm>
          <a:prstGeom prst="rect">
            <a:avLst/>
          </a:prstGeom>
          <a:ln w="28575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21335" marR="0" lvl="0" indent="0" algn="ctr" defTabSz="914400" rtl="0" eaLnBrk="1" fontAlgn="auto" latinLnBrk="0" hangingPunct="1">
              <a:lnSpc>
                <a:spcPts val="1340"/>
              </a:lnSpc>
              <a:spcBef>
                <a:spcPts val="1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B7CB45"/>
                </a:solidFill>
                <a:effectLst/>
                <a:uLnTx/>
                <a:uFillTx/>
                <a:latin typeface="Bahnschrift" panose="020B0502040204020203" pitchFamily="34" charset="0"/>
                <a:cs typeface="Arial"/>
              </a:rPr>
              <a:t>101</a:t>
            </a:r>
          </a:p>
          <a:p>
            <a:pPr marL="21335" marR="0" lvl="0" indent="0" algn="ctr" defTabSz="914400" rtl="0" eaLnBrk="1" fontAlgn="auto" latinLnBrk="0" hangingPunct="1">
              <a:lnSpc>
                <a:spcPts val="1340"/>
              </a:lnSpc>
              <a:spcBef>
                <a:spcPts val="1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solidFill>
                <a:srgbClr val="B7CB45"/>
              </a:solidFill>
              <a:latin typeface="Bahnschrift" panose="020B0502040204020203" pitchFamily="34" charset="0"/>
              <a:cs typeface="Arial"/>
            </a:endParaRPr>
          </a:p>
          <a:p>
            <a:pPr marL="21335" marR="0" lvl="0" indent="0" algn="ctr" defTabSz="914400" rtl="0" eaLnBrk="1" fontAlgn="auto" latinLnBrk="0" hangingPunct="1">
              <a:lnSpc>
                <a:spcPts val="1340"/>
              </a:lnSpc>
              <a:spcBef>
                <a:spcPts val="1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B7CB45"/>
                </a:solidFill>
                <a:effectLst/>
                <a:uLnTx/>
                <a:uFillTx/>
                <a:latin typeface="Bahnschrift" panose="020B0502040204020203" pitchFamily="34" charset="0"/>
                <a:cs typeface="Arial"/>
              </a:rPr>
              <a:t> слушатель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B7CB45"/>
              </a:solidFill>
              <a:effectLst/>
              <a:uLnTx/>
              <a:uFillTx/>
              <a:latin typeface="Bahnschrift" panose="020B0502040204020203" pitchFamily="34" charset="0"/>
              <a:cs typeface="Arial"/>
            </a:endParaRPr>
          </a:p>
        </p:txBody>
      </p:sp>
      <p:sp>
        <p:nvSpPr>
          <p:cNvPr id="46" name="object 22">
            <a:extLst>
              <a:ext uri="{FF2B5EF4-FFF2-40B4-BE49-F238E27FC236}">
                <a16:creationId xmlns:a16="http://schemas.microsoft.com/office/drawing/2014/main" id="{4A876425-4FB6-4718-8062-7BAE1F6C6519}"/>
              </a:ext>
            </a:extLst>
          </p:cNvPr>
          <p:cNvSpPr txBox="1"/>
          <p:nvPr/>
        </p:nvSpPr>
        <p:spPr>
          <a:xfrm>
            <a:off x="2760854" y="4070736"/>
            <a:ext cx="2128308" cy="582565"/>
          </a:xfrm>
          <a:prstGeom prst="rect">
            <a:avLst/>
          </a:prstGeom>
          <a:ln w="28575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40"/>
              </a:lnSpc>
              <a:spcBef>
                <a:spcPts val="1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B7CB45"/>
                </a:solidFill>
                <a:effectLst/>
                <a:uLnTx/>
                <a:uFillTx/>
                <a:latin typeface="Bahnschrift" panose="020B0502040204020203" pitchFamily="34" charset="0"/>
                <a:cs typeface="Arial"/>
              </a:rPr>
              <a:t>48</a:t>
            </a:r>
          </a:p>
          <a:p>
            <a:pPr marL="0" marR="0" lvl="0" indent="0" algn="ctr" defTabSz="914400" rtl="0" eaLnBrk="1" fontAlgn="auto" latinLnBrk="0" hangingPunct="1">
              <a:lnSpc>
                <a:spcPts val="1340"/>
              </a:lnSpc>
              <a:spcBef>
                <a:spcPts val="1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>
              <a:solidFill>
                <a:srgbClr val="B7CB45"/>
              </a:solidFill>
              <a:latin typeface="Bahnschrift" panose="020B0502040204020203" pitchFamily="34" charset="0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ts val="1340"/>
              </a:lnSpc>
              <a:spcBef>
                <a:spcPts val="1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B7CB45"/>
                </a:solidFill>
                <a:effectLst/>
                <a:uLnTx/>
                <a:uFillTx/>
                <a:latin typeface="Bahnschrift" panose="020B0502040204020203" pitchFamily="34" charset="0"/>
                <a:cs typeface="Arial"/>
              </a:rPr>
              <a:t> слушателей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B7CB45"/>
              </a:solidFill>
              <a:effectLst/>
              <a:uLnTx/>
              <a:uFillTx/>
              <a:latin typeface="Bahnschrift" panose="020B0502040204020203" pitchFamily="34" charset="0"/>
              <a:cs typeface="Arial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89046B6-33EE-4246-AF5A-24478B6BEEDB}"/>
              </a:ext>
            </a:extLst>
          </p:cNvPr>
          <p:cNvSpPr/>
          <p:nvPr/>
        </p:nvSpPr>
        <p:spPr>
          <a:xfrm>
            <a:off x="512189" y="3371859"/>
            <a:ext cx="1485357" cy="413562"/>
          </a:xfrm>
          <a:prstGeom prst="rect">
            <a:avLst/>
          </a:prstGeom>
          <a:noFill/>
          <a:ln w="28575">
            <a:solidFill>
              <a:srgbClr val="00A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B7CB45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2023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B7CB45"/>
              </a:solidFill>
              <a:effectLst/>
              <a:uLnTx/>
              <a:uFillTx/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CAC02A7-716D-4336-B8A6-9A4AA80AEBAB}"/>
              </a:ext>
            </a:extLst>
          </p:cNvPr>
          <p:cNvSpPr/>
          <p:nvPr/>
        </p:nvSpPr>
        <p:spPr>
          <a:xfrm>
            <a:off x="3120703" y="3381167"/>
            <a:ext cx="1485357" cy="433644"/>
          </a:xfrm>
          <a:prstGeom prst="rect">
            <a:avLst/>
          </a:prstGeom>
          <a:noFill/>
          <a:ln w="28575">
            <a:solidFill>
              <a:srgbClr val="00A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B7CB45"/>
                </a:solidFill>
                <a:effectLst/>
                <a:uLnTx/>
                <a:uFillTx/>
                <a:latin typeface="Bahnschrift" panose="020B0502040204020203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73621650-5B1B-4315-813A-E7755BA90532}"/>
              </a:ext>
            </a:extLst>
          </p:cNvPr>
          <p:cNvSpPr/>
          <p:nvPr/>
        </p:nvSpPr>
        <p:spPr>
          <a:xfrm>
            <a:off x="879860" y="4906642"/>
            <a:ext cx="3536349" cy="585506"/>
          </a:xfrm>
          <a:prstGeom prst="rect">
            <a:avLst/>
          </a:prstGeom>
          <a:solidFill>
            <a:schemeClr val="bg1"/>
          </a:solidFill>
          <a:ln w="28575">
            <a:solidFill>
              <a:srgbClr val="00A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solidFill>
                  <a:srgbClr val="B7CB45"/>
                </a:solidFill>
                <a:latin typeface="Bahnschrift" panose="020B0502040204020203" pitchFamily="34" charset="0"/>
                <a:cs typeface="Arial"/>
              </a:rPr>
              <a:t>ПОЧЕМУ?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B7CB45"/>
              </a:solidFill>
              <a:effectLst/>
              <a:uLnTx/>
              <a:uFillTx/>
              <a:latin typeface="Bahnschrift" panose="020B0502040204020203" pitchFamily="34" charset="0"/>
              <a:cs typeface="Arial"/>
            </a:endParaRPr>
          </a:p>
        </p:txBody>
      </p: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F4205C84-1E19-4186-8F51-669A9AB4C845}"/>
              </a:ext>
            </a:extLst>
          </p:cNvPr>
          <p:cNvCxnSpPr>
            <a:cxnSpLocks/>
          </p:cNvCxnSpPr>
          <p:nvPr/>
        </p:nvCxnSpPr>
        <p:spPr>
          <a:xfrm>
            <a:off x="2089994" y="4067950"/>
            <a:ext cx="928064" cy="0"/>
          </a:xfrm>
          <a:prstGeom prst="straightConnector1">
            <a:avLst/>
          </a:prstGeom>
          <a:ln w="28575">
            <a:solidFill>
              <a:srgbClr val="00A1A3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bject 32">
            <a:extLst>
              <a:ext uri="{FF2B5EF4-FFF2-40B4-BE49-F238E27FC236}">
                <a16:creationId xmlns:a16="http://schemas.microsoft.com/office/drawing/2014/main" id="{D5EA0A71-F9E7-440D-AB77-8964C1BF7E49}"/>
              </a:ext>
            </a:extLst>
          </p:cNvPr>
          <p:cNvSpPr txBox="1"/>
          <p:nvPr/>
        </p:nvSpPr>
        <p:spPr>
          <a:xfrm>
            <a:off x="5678199" y="2273839"/>
            <a:ext cx="6125356" cy="307777"/>
          </a:xfrm>
          <a:prstGeom prst="rect">
            <a:avLst/>
          </a:prstGeom>
          <a:ln w="28575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320039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B7CB45"/>
                </a:solidFill>
                <a:latin typeface="Bahnschrift" panose="020B0502040204020203" pitchFamily="34" charset="0"/>
                <a:cs typeface="Arial"/>
              </a:rPr>
              <a:t>Причины  уменьшения количества слушателей 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srgbClr val="B7CB45"/>
              </a:solidFill>
              <a:effectLst/>
              <a:uLnTx/>
              <a:uFillTx/>
              <a:latin typeface="Bahnschrift" panose="020B0502040204020203" pitchFamily="34" charset="0"/>
              <a:cs typeface="Arial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1C232A77-C8D4-40C0-8712-BFCB72546061}"/>
              </a:ext>
            </a:extLst>
          </p:cNvPr>
          <p:cNvSpPr/>
          <p:nvPr/>
        </p:nvSpPr>
        <p:spPr>
          <a:xfrm>
            <a:off x="5819445" y="2799292"/>
            <a:ext cx="2463642" cy="981558"/>
          </a:xfrm>
          <a:prstGeom prst="rect">
            <a:avLst/>
          </a:prstGeom>
          <a:noFill/>
          <a:ln w="28575">
            <a:solidFill>
              <a:srgbClr val="00A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B7CB45"/>
                </a:solidFill>
                <a:effectLst/>
                <a:uLnTx/>
                <a:uFillTx/>
                <a:latin typeface="Bahnschrift" panose="020B0502040204020203" pitchFamily="34" charset="0"/>
                <a:cs typeface="Arial" panose="020B0604020202020204" pitchFamily="34" charset="0"/>
              </a:rPr>
              <a:t>Интеграция данных с порталом РР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67C34BEF-1A53-4444-996D-9F6F8656454B}"/>
              </a:ext>
            </a:extLst>
          </p:cNvPr>
          <p:cNvSpPr/>
          <p:nvPr/>
        </p:nvSpPr>
        <p:spPr>
          <a:xfrm>
            <a:off x="9068487" y="2799292"/>
            <a:ext cx="2824316" cy="981558"/>
          </a:xfrm>
          <a:prstGeom prst="rect">
            <a:avLst/>
          </a:prstGeom>
          <a:noFill/>
          <a:ln w="28575">
            <a:solidFill>
              <a:srgbClr val="00A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B7CB45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Увеличение требований к программам обучения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B7CB45"/>
              </a:solidFill>
              <a:effectLst/>
              <a:uLnTx/>
              <a:uFillTx/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E508F475-A813-438B-AD84-39A8E9640898}"/>
              </a:ext>
            </a:extLst>
          </p:cNvPr>
          <p:cNvSpPr/>
          <p:nvPr/>
        </p:nvSpPr>
        <p:spPr>
          <a:xfrm>
            <a:off x="6801534" y="5665531"/>
            <a:ext cx="4171265" cy="863088"/>
          </a:xfrm>
          <a:prstGeom prst="rect">
            <a:avLst/>
          </a:prstGeom>
          <a:solidFill>
            <a:schemeClr val="bg1"/>
          </a:solidFill>
          <a:ln w="28575">
            <a:solidFill>
              <a:srgbClr val="00A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B7CB45"/>
                </a:solidFill>
                <a:latin typeface="Bahnschrift" panose="020B0502040204020203" pitchFamily="34" charset="0"/>
                <a:cs typeface="Arial"/>
              </a:rPr>
              <a:t>Низкая цифровая грамотность медицинского персонала !!!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B7CB45"/>
              </a:solidFill>
              <a:effectLst/>
              <a:uLnTx/>
              <a:uFillTx/>
              <a:latin typeface="Bahnschrift" panose="020B0502040204020203" pitchFamily="34" charset="0"/>
              <a:cs typeface="Arial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F11CDF33-FFAE-4F3D-840F-F67049245DE2}"/>
              </a:ext>
            </a:extLst>
          </p:cNvPr>
          <p:cNvSpPr/>
          <p:nvPr/>
        </p:nvSpPr>
        <p:spPr>
          <a:xfrm>
            <a:off x="5814361" y="4046055"/>
            <a:ext cx="2463642" cy="1321344"/>
          </a:xfrm>
          <a:prstGeom prst="rect">
            <a:avLst/>
          </a:prstGeom>
          <a:noFill/>
          <a:ln w="28575">
            <a:solidFill>
              <a:srgbClr val="00A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B7CB45"/>
                </a:solidFill>
                <a:effectLst/>
                <a:uLnTx/>
                <a:uFillTx/>
                <a:latin typeface="Bahnschrift" panose="020B0502040204020203" pitchFamily="34" charset="0"/>
                <a:cs typeface="Arial" panose="020B0604020202020204" pitchFamily="34" charset="0"/>
              </a:rPr>
              <a:t>Новый состав отделения дополнительного образования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C2FD612-A178-4547-BE1B-7784B85FD822}"/>
              </a:ext>
            </a:extLst>
          </p:cNvPr>
          <p:cNvSpPr/>
          <p:nvPr/>
        </p:nvSpPr>
        <p:spPr>
          <a:xfrm>
            <a:off x="9068487" y="4067950"/>
            <a:ext cx="2824316" cy="1321344"/>
          </a:xfrm>
          <a:prstGeom prst="rect">
            <a:avLst/>
          </a:prstGeom>
          <a:noFill/>
          <a:ln w="28575">
            <a:solidFill>
              <a:srgbClr val="00A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B7CB45"/>
                </a:solidFill>
                <a:effectLst/>
                <a:uLnTx/>
                <a:uFillTx/>
                <a:latin typeface="Bahnschrift" panose="020B0502040204020203" pitchFamily="34" charset="0"/>
                <a:cs typeface="Arial" panose="020B0604020202020204" pitchFamily="34" charset="0"/>
              </a:rPr>
              <a:t>Сложные коммуникации с кадровыми службами МО</a:t>
            </a:r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5F4F509E-73F2-45A1-B09E-1FCD5EA27C90}"/>
              </a:ext>
            </a:extLst>
          </p:cNvPr>
          <p:cNvCxnSpPr/>
          <p:nvPr/>
        </p:nvCxnSpPr>
        <p:spPr>
          <a:xfrm>
            <a:off x="5289754" y="2095305"/>
            <a:ext cx="0" cy="4267199"/>
          </a:xfrm>
          <a:prstGeom prst="line">
            <a:avLst/>
          </a:prstGeom>
          <a:ln w="57150">
            <a:solidFill>
              <a:srgbClr val="00A1A3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197604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F7D293-10F3-45AC-926A-236BBF2A0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32" y="-47134"/>
            <a:ext cx="12192000" cy="2428875"/>
          </a:xfrm>
          <a:prstGeom prst="rect">
            <a:avLst/>
          </a:prstGeom>
        </p:spPr>
      </p:pic>
      <p:graphicFrame>
        <p:nvGraphicFramePr>
          <p:cNvPr id="10" name="Объект 3">
            <a:extLst>
              <a:ext uri="{FF2B5EF4-FFF2-40B4-BE49-F238E27FC236}">
                <a16:creationId xmlns:a16="http://schemas.microsoft.com/office/drawing/2014/main" id="{7EB91CD3-E858-40AD-A91E-4F0F6DADDE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7773517"/>
              </p:ext>
            </p:extLst>
          </p:nvPr>
        </p:nvGraphicFramePr>
        <p:xfrm>
          <a:off x="167149" y="1337187"/>
          <a:ext cx="11690554" cy="5383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59065417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5DFE48-BF69-428B-B32B-B13F74998F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F7104B1-D26A-4244-9A45-8C37EC2E2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2703C0-5043-4FE3-A6E4-6F54B29BF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593"/>
            <a:ext cx="12192000" cy="6962776"/>
          </a:xfrm>
          <a:prstGeom prst="rect">
            <a:avLst/>
          </a:prstGeom>
        </p:spPr>
      </p:pic>
      <p:sp>
        <p:nvSpPr>
          <p:cNvPr id="7" name="Прямоугольник: усеченные противолежащие углы 6">
            <a:extLst>
              <a:ext uri="{FF2B5EF4-FFF2-40B4-BE49-F238E27FC236}">
                <a16:creationId xmlns:a16="http://schemas.microsoft.com/office/drawing/2014/main" id="{AEF132AE-B761-46D5-A9D7-05D62DE64775}"/>
              </a:ext>
            </a:extLst>
          </p:cNvPr>
          <p:cNvSpPr/>
          <p:nvPr/>
        </p:nvSpPr>
        <p:spPr>
          <a:xfrm rot="8087025">
            <a:off x="4817559" y="1904922"/>
            <a:ext cx="5574304" cy="2882955"/>
          </a:xfrm>
          <a:prstGeom prst="snip2DiagRect">
            <a:avLst/>
          </a:prstGeom>
          <a:solidFill>
            <a:srgbClr val="00A1A3"/>
          </a:solidFill>
          <a:ln>
            <a:solidFill>
              <a:srgbClr val="00A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00A1A3"/>
                </a:solidFill>
              </a:ln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FCEFE9-C5D7-4F62-AA37-9E0A79DB4DF1}"/>
              </a:ext>
            </a:extLst>
          </p:cNvPr>
          <p:cNvSpPr txBox="1"/>
          <p:nvPr/>
        </p:nvSpPr>
        <p:spPr>
          <a:xfrm>
            <a:off x="8770374" y="4381525"/>
            <a:ext cx="331346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>
                <a:solidFill>
                  <a:srgbClr val="F2F2F2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КОГДА ВЫ ЧТО ТО ДЕЛАЕТЕ</a:t>
            </a:r>
            <a:br>
              <a:rPr lang="ru-RU" sz="1400" b="1" dirty="0">
                <a:solidFill>
                  <a:srgbClr val="F2F2F2"/>
                </a:solidFill>
                <a:latin typeface="Bahnschrift" panose="020B0502040204020203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F2F2F2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БЕЗ ЛЮБВИ И НЕПРОФЕССИОНАЛЬНО- ЭТО ХАЛТУРА.</a:t>
            </a:r>
            <a:br>
              <a:rPr lang="ru-RU" sz="1400" b="1" dirty="0">
                <a:solidFill>
                  <a:srgbClr val="F2F2F2"/>
                </a:solidFill>
                <a:latin typeface="Bahnschrift" panose="020B0502040204020203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F2F2F2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БЕЗ ЛЮБВИ,НО ПРОФЕССИОНАЛЬНО-ЭТО РЕМЕСЛО,</a:t>
            </a:r>
            <a:br>
              <a:rPr lang="ru-RU" sz="1400" b="1" dirty="0">
                <a:solidFill>
                  <a:srgbClr val="F2F2F2"/>
                </a:solidFill>
                <a:latin typeface="Bahnschrift" panose="020B0502040204020203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F2F2F2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НЕПРОФЕССИОНАЛЬНО,НО С ЛЮБОВЬЮ-ЭТО ХОББИ,</a:t>
            </a:r>
            <a:br>
              <a:rPr lang="ru-RU" sz="1400" b="1" dirty="0">
                <a:solidFill>
                  <a:srgbClr val="F2F2F2"/>
                </a:solidFill>
                <a:latin typeface="Bahnschrift" panose="020B0502040204020203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F2F2F2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ПРОФЕССИОНАЛЬНО И С ЛЮБОВЬЮ-ЭТО ИСКУССТВО!</a:t>
            </a:r>
            <a:br>
              <a:rPr lang="ru-RU" sz="1400" b="1" dirty="0">
                <a:solidFill>
                  <a:srgbClr val="F2F2F2"/>
                </a:solidFill>
                <a:latin typeface="Bahnschrift" panose="020B0502040204020203" pitchFamily="34" charset="0"/>
                <a:cs typeface="Arial" panose="020B0604020202020204" pitchFamily="34" charset="0"/>
              </a:rPr>
            </a:br>
            <a:endParaRPr lang="ru-RU" sz="1400" b="1" dirty="0">
              <a:solidFill>
                <a:srgbClr val="F2F2F2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5DE25F-FDD2-4E54-B69B-36C4A506D6FE}"/>
              </a:ext>
            </a:extLst>
          </p:cNvPr>
          <p:cNvSpPr txBox="1"/>
          <p:nvPr/>
        </p:nvSpPr>
        <p:spPr>
          <a:xfrm>
            <a:off x="5267159" y="2887604"/>
            <a:ext cx="482073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F2F2F2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БЛАГОДАРЮ ЗА ВНИМАНИЕ.</a:t>
            </a:r>
            <a:endParaRPr lang="ru-RU" sz="4400" dirty="0">
              <a:solidFill>
                <a:srgbClr val="F2F2F2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361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F73D97-3933-44E3-9560-555E933DB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28875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7106B1BE-F95F-4B96-AF08-BD0ECA75A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9072" y="1475509"/>
            <a:ext cx="9912928" cy="3906981"/>
          </a:xfrm>
          <a:ln>
            <a:noFill/>
          </a:ln>
          <a:effectLst>
            <a:innerShdw blurRad="114300">
              <a:prstClr val="black"/>
            </a:innerShdw>
          </a:effectLst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400" b="1" dirty="0">
                <a:solidFill>
                  <a:srgbClr val="00A1A3"/>
                </a:solidFill>
                <a:latin typeface="Bahnschrift" panose="020B0502040204020203" pitchFamily="34" charset="0"/>
              </a:rPr>
              <a:t>ЧТОБЫ ВЫ НЕ ДЕЛАЛИ, </a:t>
            </a:r>
            <a:br>
              <a:rPr lang="ru-RU" sz="4400" b="1" dirty="0">
                <a:solidFill>
                  <a:srgbClr val="00A1A3"/>
                </a:solidFill>
                <a:latin typeface="Bahnschrift" panose="020B0502040204020203" pitchFamily="34" charset="0"/>
              </a:rPr>
            </a:br>
            <a:r>
              <a:rPr lang="ru-RU" sz="4400" b="1" dirty="0">
                <a:solidFill>
                  <a:srgbClr val="00A1A3"/>
                </a:solidFill>
                <a:latin typeface="Bahnschrift" panose="020B0502040204020203" pitchFamily="34" charset="0"/>
              </a:rPr>
              <a:t>ВЫ ДОЛЖНЫ ЭТО ДЕЛАТЬ ПРОФЕССИОНАЛЬНО,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400" b="1" dirty="0">
                <a:solidFill>
                  <a:srgbClr val="00A1A3"/>
                </a:solidFill>
                <a:latin typeface="Bahnschrift" panose="020B0502040204020203" pitchFamily="34" charset="0"/>
              </a:rPr>
              <a:t>НА ВЫСОКОМ УРОВНЕ КОМПЕТЕНТНОСТИ.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400" b="1" dirty="0">
                <a:solidFill>
                  <a:srgbClr val="00A1A3"/>
                </a:solidFill>
                <a:latin typeface="Bahnschrift" panose="020B0502040204020203" pitchFamily="34" charset="0"/>
              </a:rPr>
              <a:t>ТОЛЬКО КОМПЕТЕНТНОСТЬ ВЫЗЫВАЕТ ДОВЕРИЕ! </a:t>
            </a:r>
          </a:p>
        </p:txBody>
      </p:sp>
      <p:sp>
        <p:nvSpPr>
          <p:cNvPr id="8" name="Половина рамки 7">
            <a:extLst>
              <a:ext uri="{FF2B5EF4-FFF2-40B4-BE49-F238E27FC236}">
                <a16:creationId xmlns:a16="http://schemas.microsoft.com/office/drawing/2014/main" id="{0C48F1FC-E01F-4086-9B2A-12979A6C38FE}"/>
              </a:ext>
            </a:extLst>
          </p:cNvPr>
          <p:cNvSpPr/>
          <p:nvPr/>
        </p:nvSpPr>
        <p:spPr>
          <a:xfrm rot="10800000">
            <a:off x="8571344" y="5058207"/>
            <a:ext cx="1159165" cy="1138094"/>
          </a:xfrm>
          <a:prstGeom prst="halfFrame">
            <a:avLst>
              <a:gd name="adj1" fmla="val 8273"/>
              <a:gd name="adj2" fmla="val 9976"/>
            </a:avLst>
          </a:prstGeom>
          <a:solidFill>
            <a:srgbClr val="B7CB45"/>
          </a:solidFill>
          <a:ln>
            <a:solidFill>
              <a:srgbClr val="B7CB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: усеченные противолежащие углы 8">
            <a:extLst>
              <a:ext uri="{FF2B5EF4-FFF2-40B4-BE49-F238E27FC236}">
                <a16:creationId xmlns:a16="http://schemas.microsoft.com/office/drawing/2014/main" id="{7CA8A5A5-76C7-46A0-995B-C966580BB83C}"/>
              </a:ext>
            </a:extLst>
          </p:cNvPr>
          <p:cNvSpPr/>
          <p:nvPr/>
        </p:nvSpPr>
        <p:spPr>
          <a:xfrm>
            <a:off x="1883063" y="1596592"/>
            <a:ext cx="240145" cy="4599709"/>
          </a:xfrm>
          <a:prstGeom prst="snip2DiagRect">
            <a:avLst/>
          </a:prstGeom>
          <a:solidFill>
            <a:srgbClr val="B7CB4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овина рамки 9">
            <a:extLst>
              <a:ext uri="{FF2B5EF4-FFF2-40B4-BE49-F238E27FC236}">
                <a16:creationId xmlns:a16="http://schemas.microsoft.com/office/drawing/2014/main" id="{206FECFC-D3C8-45EF-941B-7A16D59A5E4E}"/>
              </a:ext>
            </a:extLst>
          </p:cNvPr>
          <p:cNvSpPr/>
          <p:nvPr/>
        </p:nvSpPr>
        <p:spPr>
          <a:xfrm rot="5400000">
            <a:off x="8581879" y="1607128"/>
            <a:ext cx="1159165" cy="1138094"/>
          </a:xfrm>
          <a:prstGeom prst="halfFrame">
            <a:avLst>
              <a:gd name="adj1" fmla="val 8273"/>
              <a:gd name="adj2" fmla="val 8336"/>
            </a:avLst>
          </a:prstGeom>
          <a:solidFill>
            <a:srgbClr val="B7CB45"/>
          </a:solidFill>
          <a:ln>
            <a:solidFill>
              <a:srgbClr val="B7CB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54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F7D293-10F3-45AC-926A-236BBF2A0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2887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F93EC00-061E-4929-87B0-0D9C122C0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511" y="2903452"/>
            <a:ext cx="9653833" cy="2219656"/>
          </a:xfrm>
        </p:spPr>
        <p:txBody>
          <a:bodyPr>
            <a:noAutofit/>
          </a:bodyPr>
          <a:lstStyle/>
          <a:p>
            <a:pPr algn="r"/>
            <a:r>
              <a:rPr lang="ru-RU" sz="3900" b="1" dirty="0">
                <a:solidFill>
                  <a:srgbClr val="B7CB45"/>
                </a:solidFill>
                <a:latin typeface="Bahnschrift" panose="020B0502040204020203" pitchFamily="34" charset="0"/>
              </a:rPr>
              <a:t>ПРОФЕССИОНАЛЬНЫЕ КОМПЕТЕНЦИИ –НАПРАВЛЕНЫ НА ОРГАНИЗАЦИЮ СОВМЕСТНОЙ ДЕЯТЕЛЬНОСТИ И КАЧЕСТВЕННОЕ ВЫПОЛНЕНИЕ ДОЛЖНОСТНЫХ ИНСТРУКЦИЙ, А ТАКЖЕ НА СОЗДАНИЕ ДОВЕРИТЕЛЬНЫХ ОТНОШЕНИЙ С ПАЦИЕНТАМИ КОЛЛЕГАМИ, РУКОВОДСТВОМ.</a:t>
            </a:r>
          </a:p>
        </p:txBody>
      </p:sp>
      <p:sp>
        <p:nvSpPr>
          <p:cNvPr id="12" name="Прямоугольник: усеченные противолежащие углы 11">
            <a:extLst>
              <a:ext uri="{FF2B5EF4-FFF2-40B4-BE49-F238E27FC236}">
                <a16:creationId xmlns:a16="http://schemas.microsoft.com/office/drawing/2014/main" id="{E6CE07B5-9944-4802-A934-CD1C1EC6AE64}"/>
              </a:ext>
            </a:extLst>
          </p:cNvPr>
          <p:cNvSpPr/>
          <p:nvPr/>
        </p:nvSpPr>
        <p:spPr>
          <a:xfrm>
            <a:off x="10227807" y="1713426"/>
            <a:ext cx="240145" cy="4599709"/>
          </a:xfrm>
          <a:prstGeom prst="snip2DiagRect">
            <a:avLst/>
          </a:prstGeom>
          <a:solidFill>
            <a:srgbClr val="00A1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овина рамки 12">
            <a:extLst>
              <a:ext uri="{FF2B5EF4-FFF2-40B4-BE49-F238E27FC236}">
                <a16:creationId xmlns:a16="http://schemas.microsoft.com/office/drawing/2014/main" id="{BA9359ED-BD19-4E7A-8232-6DF6661558A8}"/>
              </a:ext>
            </a:extLst>
          </p:cNvPr>
          <p:cNvSpPr/>
          <p:nvPr/>
        </p:nvSpPr>
        <p:spPr>
          <a:xfrm>
            <a:off x="399414" y="1586449"/>
            <a:ext cx="1159165" cy="1138094"/>
          </a:xfrm>
          <a:prstGeom prst="halfFrame">
            <a:avLst>
              <a:gd name="adj1" fmla="val 8273"/>
              <a:gd name="adj2" fmla="val 8336"/>
            </a:avLst>
          </a:prstGeom>
          <a:solidFill>
            <a:srgbClr val="00A1A3"/>
          </a:solidFill>
          <a:ln>
            <a:solidFill>
              <a:srgbClr val="00A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оловина рамки 13">
            <a:extLst>
              <a:ext uri="{FF2B5EF4-FFF2-40B4-BE49-F238E27FC236}">
                <a16:creationId xmlns:a16="http://schemas.microsoft.com/office/drawing/2014/main" id="{9866402B-3E09-45B1-83F4-2AD4C9CF785B}"/>
              </a:ext>
            </a:extLst>
          </p:cNvPr>
          <p:cNvSpPr/>
          <p:nvPr/>
        </p:nvSpPr>
        <p:spPr>
          <a:xfrm rot="16200000">
            <a:off x="388880" y="5133643"/>
            <a:ext cx="1159165" cy="1138094"/>
          </a:xfrm>
          <a:prstGeom prst="halfFrame">
            <a:avLst>
              <a:gd name="adj1" fmla="val 8273"/>
              <a:gd name="adj2" fmla="val 8336"/>
            </a:avLst>
          </a:prstGeom>
          <a:solidFill>
            <a:srgbClr val="00A1A3"/>
          </a:solidFill>
          <a:ln>
            <a:solidFill>
              <a:srgbClr val="00A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923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03B3B51-11DF-4C86-B3EA-8891A9504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28875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956DE369-024D-4037-9BE7-68C9E0469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299" y="1357181"/>
            <a:ext cx="8616884" cy="77946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B7CB45"/>
                </a:solidFill>
                <a:latin typeface="Bahnschrift" panose="020B0502040204020203" pitchFamily="34" charset="0"/>
              </a:rPr>
              <a:t>СОСТАВЛЯЮЩИЕ КОМПОНЕНТЫ ПРОФЕССИОНАЛЬНЫХ КОММУНИКАЦИЙ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8EF7C899-35FB-47F6-A069-5272350FEE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9722524"/>
              </p:ext>
            </p:extLst>
          </p:nvPr>
        </p:nvGraphicFramePr>
        <p:xfrm>
          <a:off x="213281" y="1423590"/>
          <a:ext cx="11765437" cy="6011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547107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B24FBB05-CBF2-40E7-8A85-83A3494FB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28875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5D05996A-29A9-49E5-925D-BCBC97FE0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299" y="1357181"/>
            <a:ext cx="8616884" cy="77946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A1A3"/>
                </a:solidFill>
                <a:latin typeface="Bahnschrift" panose="020B0502040204020203" pitchFamily="34" charset="0"/>
              </a:rPr>
              <a:t>ПОЧЕМУ ТЕМА ПРОФЕССИОНАЛЬНОЙ КОММУНИКАЦИИ АКТУАЛЬНА?</a:t>
            </a:r>
          </a:p>
        </p:txBody>
      </p:sp>
      <p:grpSp>
        <p:nvGrpSpPr>
          <p:cNvPr id="29" name="Google Shape;7722;p46">
            <a:extLst>
              <a:ext uri="{FF2B5EF4-FFF2-40B4-BE49-F238E27FC236}">
                <a16:creationId xmlns:a16="http://schemas.microsoft.com/office/drawing/2014/main" id="{0569CA95-E44C-4473-97DE-9A3E791B77C8}"/>
              </a:ext>
            </a:extLst>
          </p:cNvPr>
          <p:cNvGrpSpPr/>
          <p:nvPr/>
        </p:nvGrpSpPr>
        <p:grpSpPr>
          <a:xfrm rot="365001">
            <a:off x="1512773" y="3316159"/>
            <a:ext cx="8765211" cy="1969739"/>
            <a:chOff x="6953899" y="3907783"/>
            <a:chExt cx="1066208" cy="475842"/>
          </a:xfrm>
        </p:grpSpPr>
        <p:cxnSp>
          <p:nvCxnSpPr>
            <p:cNvPr id="30" name="Google Shape;7723;p46">
              <a:extLst>
                <a:ext uri="{FF2B5EF4-FFF2-40B4-BE49-F238E27FC236}">
                  <a16:creationId xmlns:a16="http://schemas.microsoft.com/office/drawing/2014/main" id="{D280C5FA-27B9-40BE-B973-B054E4676743}"/>
                </a:ext>
              </a:extLst>
            </p:cNvPr>
            <p:cNvCxnSpPr/>
            <p:nvPr/>
          </p:nvCxnSpPr>
          <p:spPr>
            <a:xfrm rot="10800000">
              <a:off x="7118546" y="4104407"/>
              <a:ext cx="0" cy="185236"/>
            </a:xfrm>
            <a:prstGeom prst="straightConnector1">
              <a:avLst/>
            </a:prstGeom>
            <a:noFill/>
            <a:ln w="76200" cap="flat" cmpd="sng">
              <a:solidFill>
                <a:srgbClr val="B7CB4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7724;p46">
              <a:extLst>
                <a:ext uri="{FF2B5EF4-FFF2-40B4-BE49-F238E27FC236}">
                  <a16:creationId xmlns:a16="http://schemas.microsoft.com/office/drawing/2014/main" id="{202B915D-59CF-4D34-AE0C-D548693BD142}"/>
                </a:ext>
              </a:extLst>
            </p:cNvPr>
            <p:cNvCxnSpPr/>
            <p:nvPr/>
          </p:nvCxnSpPr>
          <p:spPr>
            <a:xfrm>
              <a:off x="7480500" y="4197025"/>
              <a:ext cx="0" cy="186600"/>
            </a:xfrm>
            <a:prstGeom prst="straightConnector1">
              <a:avLst/>
            </a:prstGeom>
            <a:noFill/>
            <a:ln w="76200" cap="flat" cmpd="sng">
              <a:solidFill>
                <a:srgbClr val="B7CB4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7725;p46">
              <a:extLst>
                <a:ext uri="{FF2B5EF4-FFF2-40B4-BE49-F238E27FC236}">
                  <a16:creationId xmlns:a16="http://schemas.microsoft.com/office/drawing/2014/main" id="{168FFE03-DB1C-441B-9926-8AD7B698572C}"/>
                </a:ext>
              </a:extLst>
            </p:cNvPr>
            <p:cNvCxnSpPr/>
            <p:nvPr/>
          </p:nvCxnSpPr>
          <p:spPr>
            <a:xfrm rot="10800000">
              <a:off x="7848574" y="3907783"/>
              <a:ext cx="0" cy="185236"/>
            </a:xfrm>
            <a:prstGeom prst="straightConnector1">
              <a:avLst/>
            </a:prstGeom>
            <a:noFill/>
            <a:ln w="76200" cap="flat" cmpd="sng">
              <a:solidFill>
                <a:srgbClr val="B7CB4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7727;p46">
              <a:extLst>
                <a:ext uri="{FF2B5EF4-FFF2-40B4-BE49-F238E27FC236}">
                  <a16:creationId xmlns:a16="http://schemas.microsoft.com/office/drawing/2014/main" id="{5F8BA8E2-91F5-48F2-B078-AAEFF062E3C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53899" y="4043252"/>
              <a:ext cx="1066208" cy="295288"/>
            </a:xfrm>
            <a:prstGeom prst="straightConnector1">
              <a:avLst/>
            </a:prstGeom>
            <a:noFill/>
            <a:ln w="76200" cap="flat" cmpd="sng">
              <a:solidFill>
                <a:srgbClr val="B7CB45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id="{20828C85-6541-406D-BEB6-F3D21FE2C3AB}"/>
              </a:ext>
            </a:extLst>
          </p:cNvPr>
          <p:cNvSpPr/>
          <p:nvPr/>
        </p:nvSpPr>
        <p:spPr>
          <a:xfrm>
            <a:off x="1160245" y="2543002"/>
            <a:ext cx="3403076" cy="1265441"/>
          </a:xfrm>
          <a:prstGeom prst="snip2DiagRect">
            <a:avLst/>
          </a:prstGeom>
          <a:noFill/>
          <a:ln w="76200">
            <a:solidFill>
              <a:srgbClr val="B7CB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A1A3"/>
                </a:solidFill>
                <a:latin typeface="Bahnschrift" panose="020B0502040204020203" pitchFamily="34" charset="0"/>
              </a:rPr>
              <a:t>НЕЖЕЛАНИЕ МЕНЯТЬ ВНУТРЕННИЙ УКЛАД, ВЫХОДИТЬ ИЗ ЗОНЫ КОМФОРТА</a:t>
            </a:r>
          </a:p>
        </p:txBody>
      </p:sp>
      <p:sp>
        <p:nvSpPr>
          <p:cNvPr id="35" name="Прямоугольник: усеченные противолежащие углы 34">
            <a:extLst>
              <a:ext uri="{FF2B5EF4-FFF2-40B4-BE49-F238E27FC236}">
                <a16:creationId xmlns:a16="http://schemas.microsoft.com/office/drawing/2014/main" id="{D8080DFE-38DF-483E-B97C-42CEB3D39E92}"/>
              </a:ext>
            </a:extLst>
          </p:cNvPr>
          <p:cNvSpPr/>
          <p:nvPr/>
        </p:nvSpPr>
        <p:spPr>
          <a:xfrm>
            <a:off x="7253920" y="2383416"/>
            <a:ext cx="3403076" cy="1265441"/>
          </a:xfrm>
          <a:prstGeom prst="snip2DiagRect">
            <a:avLst/>
          </a:prstGeom>
          <a:noFill/>
          <a:ln w="76200">
            <a:solidFill>
              <a:srgbClr val="B7CB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A1A3"/>
                </a:solidFill>
                <a:latin typeface="Bahnschrift" panose="020B0502040204020203" pitchFamily="34" charset="0"/>
              </a:rPr>
              <a:t>НЕСОВЕРШЕННОЕ ВЛАДЕНИЕ ИНФОРМАЦИОННЫМИ ТЕХНОЛОГИЯМИ</a:t>
            </a:r>
          </a:p>
        </p:txBody>
      </p:sp>
      <p:sp>
        <p:nvSpPr>
          <p:cNvPr id="36" name="Прямоугольник: усеченные противолежащие углы 35">
            <a:extLst>
              <a:ext uri="{FF2B5EF4-FFF2-40B4-BE49-F238E27FC236}">
                <a16:creationId xmlns:a16="http://schemas.microsoft.com/office/drawing/2014/main" id="{B6F3AF38-9E29-4FF4-BEB5-51970F29661F}"/>
              </a:ext>
            </a:extLst>
          </p:cNvPr>
          <p:cNvSpPr/>
          <p:nvPr/>
        </p:nvSpPr>
        <p:spPr>
          <a:xfrm>
            <a:off x="4036308" y="5271873"/>
            <a:ext cx="3403076" cy="1159218"/>
          </a:xfrm>
          <a:prstGeom prst="snip2DiagRect">
            <a:avLst/>
          </a:prstGeom>
          <a:noFill/>
          <a:ln w="76200">
            <a:solidFill>
              <a:srgbClr val="B7CB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A1A3"/>
                </a:solidFill>
                <a:latin typeface="Bahnschrift" panose="020B0502040204020203" pitchFamily="34" charset="0"/>
              </a:rPr>
              <a:t>ДЕФИЦИТ КАДРОВ</a:t>
            </a:r>
          </a:p>
        </p:txBody>
      </p:sp>
    </p:spTree>
    <p:extLst>
      <p:ext uri="{BB962C8B-B14F-4D97-AF65-F5344CB8AC3E}">
        <p14:creationId xmlns:p14="http://schemas.microsoft.com/office/powerpoint/2010/main" val="1496269934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55AF702-1553-4C89-B9B6-701C9053F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28875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956DE369-024D-4037-9BE7-68C9E0469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16" y="1347944"/>
            <a:ext cx="9378647" cy="77946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B7CB45"/>
                </a:solidFill>
                <a:latin typeface="Bahnschrift" panose="020B0502040204020203" pitchFamily="34" charset="0"/>
              </a:rPr>
              <a:t>ФОРМИРОВАНИЕ ПРОФЕССИОНАЛЬНЫХ КОММУНИКАЦИЙ – ЭТО СОВМЕСТНАЯ РАБОТА</a:t>
            </a:r>
          </a:p>
        </p:txBody>
      </p: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91ACADDD-F575-44F4-8763-DE3DAE52DDB3}"/>
              </a:ext>
            </a:extLst>
          </p:cNvPr>
          <p:cNvGrpSpPr/>
          <p:nvPr/>
        </p:nvGrpSpPr>
        <p:grpSpPr>
          <a:xfrm>
            <a:off x="959791" y="2428875"/>
            <a:ext cx="10515435" cy="4341380"/>
            <a:chOff x="1827219" y="2673191"/>
            <a:chExt cx="7896435" cy="3344698"/>
          </a:xfrm>
        </p:grpSpPr>
        <p:sp>
          <p:nvSpPr>
            <p:cNvPr id="6" name="Google Shape;488;p30">
              <a:extLst>
                <a:ext uri="{FF2B5EF4-FFF2-40B4-BE49-F238E27FC236}">
                  <a16:creationId xmlns:a16="http://schemas.microsoft.com/office/drawing/2014/main" id="{DA0786C5-A9C1-4197-B68D-00F6182CD8FD}"/>
                </a:ext>
              </a:extLst>
            </p:cNvPr>
            <p:cNvSpPr/>
            <p:nvPr/>
          </p:nvSpPr>
          <p:spPr>
            <a:xfrm rot="5400000">
              <a:off x="1989367" y="2866076"/>
              <a:ext cx="2776800" cy="2776800"/>
            </a:xfrm>
            <a:prstGeom prst="pie">
              <a:avLst>
                <a:gd name="adj1" fmla="val 14788730"/>
                <a:gd name="adj2" fmla="val 19818185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" name="Google Shape;489;p30">
              <a:extLst>
                <a:ext uri="{FF2B5EF4-FFF2-40B4-BE49-F238E27FC236}">
                  <a16:creationId xmlns:a16="http://schemas.microsoft.com/office/drawing/2014/main" id="{7E1BC557-6B52-4344-991A-281C54561746}"/>
                </a:ext>
              </a:extLst>
            </p:cNvPr>
            <p:cNvSpPr/>
            <p:nvPr/>
          </p:nvSpPr>
          <p:spPr>
            <a:xfrm rot="9103943">
              <a:off x="2089829" y="3006346"/>
              <a:ext cx="2704869" cy="2704869"/>
            </a:xfrm>
            <a:prstGeom prst="pie">
              <a:avLst>
                <a:gd name="adj1" fmla="val 16016438"/>
                <a:gd name="adj2" fmla="val 38966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" name="Google Shape;490;p30">
              <a:extLst>
                <a:ext uri="{FF2B5EF4-FFF2-40B4-BE49-F238E27FC236}">
                  <a16:creationId xmlns:a16="http://schemas.microsoft.com/office/drawing/2014/main" id="{35A3DDE2-53C1-46C7-97A7-CD3BA5DB0D6A}"/>
                </a:ext>
              </a:extLst>
            </p:cNvPr>
            <p:cNvSpPr/>
            <p:nvPr/>
          </p:nvSpPr>
          <p:spPr>
            <a:xfrm rot="-6638349">
              <a:off x="1926634" y="2930655"/>
              <a:ext cx="2856322" cy="2856322"/>
            </a:xfrm>
            <a:prstGeom prst="pie">
              <a:avLst>
                <a:gd name="adj1" fmla="val 15260204"/>
                <a:gd name="adj2" fmla="val 18783412"/>
              </a:avLst>
            </a:prstGeom>
            <a:solidFill>
              <a:srgbClr val="B7C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" name="Google Shape;491;p30">
              <a:extLst>
                <a:ext uri="{FF2B5EF4-FFF2-40B4-BE49-F238E27FC236}">
                  <a16:creationId xmlns:a16="http://schemas.microsoft.com/office/drawing/2014/main" id="{2BBB394D-4C40-411D-8906-C986BC25842D}"/>
                </a:ext>
              </a:extLst>
            </p:cNvPr>
            <p:cNvSpPr/>
            <p:nvPr/>
          </p:nvSpPr>
          <p:spPr>
            <a:xfrm rot="5400000">
              <a:off x="1966223" y="2860593"/>
              <a:ext cx="3021300" cy="3021300"/>
            </a:xfrm>
            <a:prstGeom prst="pie">
              <a:avLst>
                <a:gd name="adj1" fmla="val 10494483"/>
                <a:gd name="adj2" fmla="val 1461409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" name="Google Shape;492;p30">
              <a:extLst>
                <a:ext uri="{FF2B5EF4-FFF2-40B4-BE49-F238E27FC236}">
                  <a16:creationId xmlns:a16="http://schemas.microsoft.com/office/drawing/2014/main" id="{AAA53AE1-D2E9-4640-8196-F782BFFD3508}"/>
                </a:ext>
              </a:extLst>
            </p:cNvPr>
            <p:cNvSpPr/>
            <p:nvPr/>
          </p:nvSpPr>
          <p:spPr>
            <a:xfrm>
              <a:off x="1827219" y="2718489"/>
              <a:ext cx="3299400" cy="3299400"/>
            </a:xfrm>
            <a:prstGeom prst="pie">
              <a:avLst>
                <a:gd name="adj1" fmla="val 11436461"/>
                <a:gd name="adj2" fmla="val 16200000"/>
              </a:avLst>
            </a:prstGeom>
            <a:solidFill>
              <a:srgbClr val="00A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" name="Google Shape;496;p30">
              <a:extLst>
                <a:ext uri="{FF2B5EF4-FFF2-40B4-BE49-F238E27FC236}">
                  <a16:creationId xmlns:a16="http://schemas.microsoft.com/office/drawing/2014/main" id="{022BEEF3-6C51-4516-96E3-E7FF9BEE1F98}"/>
                </a:ext>
              </a:extLst>
            </p:cNvPr>
            <p:cNvSpPr txBox="1"/>
            <p:nvPr/>
          </p:nvSpPr>
          <p:spPr>
            <a:xfrm>
              <a:off x="5556569" y="4136179"/>
              <a:ext cx="17166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r>
                <a:rPr lang="ru-RU" b="1" dirty="0">
                  <a:latin typeface="Bahnschrift" panose="020B0502040204020203" pitchFamily="34" charset="0"/>
                </a:rPr>
                <a:t>Координационный совет главных медицинских сестёр МЗ РБ</a:t>
              </a:r>
            </a:p>
          </p:txBody>
        </p:sp>
        <p:sp>
          <p:nvSpPr>
            <p:cNvPr id="15" name="Google Shape;497;p30">
              <a:extLst>
                <a:ext uri="{FF2B5EF4-FFF2-40B4-BE49-F238E27FC236}">
                  <a16:creationId xmlns:a16="http://schemas.microsoft.com/office/drawing/2014/main" id="{EBD3296E-E3A7-4D4F-AE58-9D75C2915AAD}"/>
                </a:ext>
              </a:extLst>
            </p:cNvPr>
            <p:cNvSpPr txBox="1"/>
            <p:nvPr/>
          </p:nvSpPr>
          <p:spPr>
            <a:xfrm>
              <a:off x="5542461" y="3106545"/>
              <a:ext cx="1842126" cy="4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b="1" dirty="0">
                  <a:solidFill>
                    <a:schemeClr val="dk1"/>
                  </a:solidFill>
                  <a:latin typeface="Bahnschrift" panose="020B0502040204020203" pitchFamily="34" charset="0"/>
                  <a:ea typeface="Poppins"/>
                  <a:cs typeface="Poppins"/>
                  <a:sym typeface="Poppins"/>
                </a:rPr>
                <a:t>Орган исполнительной власти –Минздрав РБ</a:t>
              </a:r>
            </a:p>
          </p:txBody>
        </p:sp>
        <p:sp>
          <p:nvSpPr>
            <p:cNvPr id="17" name="Google Shape;499;p30">
              <a:extLst>
                <a:ext uri="{FF2B5EF4-FFF2-40B4-BE49-F238E27FC236}">
                  <a16:creationId xmlns:a16="http://schemas.microsoft.com/office/drawing/2014/main" id="{96B8BAD9-2CC8-4EFF-99E9-91A4218B9A7D}"/>
                </a:ext>
              </a:extLst>
            </p:cNvPr>
            <p:cNvSpPr txBox="1"/>
            <p:nvPr/>
          </p:nvSpPr>
          <p:spPr>
            <a:xfrm>
              <a:off x="5542461" y="4965634"/>
              <a:ext cx="17139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r>
                <a:rPr lang="ru-RU" sz="2000" b="1" dirty="0">
                  <a:latin typeface="Bahnschrift" panose="020B0502040204020203" pitchFamily="34" charset="0"/>
                </a:rPr>
                <a:t>Общественные организации</a:t>
              </a:r>
            </a:p>
          </p:txBody>
        </p:sp>
        <p:sp>
          <p:nvSpPr>
            <p:cNvPr id="20" name="Google Shape;502;p30">
              <a:extLst>
                <a:ext uri="{FF2B5EF4-FFF2-40B4-BE49-F238E27FC236}">
                  <a16:creationId xmlns:a16="http://schemas.microsoft.com/office/drawing/2014/main" id="{12C6E950-205A-43A8-8ABD-973C61A91A08}"/>
                </a:ext>
              </a:extLst>
            </p:cNvPr>
            <p:cNvSpPr txBox="1"/>
            <p:nvPr/>
          </p:nvSpPr>
          <p:spPr>
            <a:xfrm>
              <a:off x="7965603" y="4428421"/>
              <a:ext cx="17166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b="1" dirty="0">
                  <a:solidFill>
                    <a:schemeClr val="dk1"/>
                  </a:solidFill>
                  <a:latin typeface="Bahnschrift" panose="020B0502040204020203" pitchFamily="34" charset="0"/>
                  <a:ea typeface="Poppins"/>
                  <a:cs typeface="Poppins"/>
                  <a:sym typeface="Poppins"/>
                </a:rPr>
                <a:t>Медицинская организация</a:t>
              </a:r>
            </a:p>
          </p:txBody>
        </p:sp>
        <p:sp>
          <p:nvSpPr>
            <p:cNvPr id="21" name="Google Shape;503;p30">
              <a:extLst>
                <a:ext uri="{FF2B5EF4-FFF2-40B4-BE49-F238E27FC236}">
                  <a16:creationId xmlns:a16="http://schemas.microsoft.com/office/drawing/2014/main" id="{BA388265-6D76-400C-827A-A4E50AA10C7B}"/>
                </a:ext>
              </a:extLst>
            </p:cNvPr>
            <p:cNvSpPr txBox="1"/>
            <p:nvPr/>
          </p:nvSpPr>
          <p:spPr>
            <a:xfrm>
              <a:off x="7945100" y="3334664"/>
              <a:ext cx="1778554" cy="4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r>
                <a:rPr lang="ru-RU" sz="2000" b="1" dirty="0">
                  <a:latin typeface="Bahnschrift" panose="020B0502040204020203" pitchFamily="34" charset="0"/>
                </a:rPr>
                <a:t>Образовательные организации</a:t>
              </a:r>
            </a:p>
          </p:txBody>
        </p:sp>
        <p:sp>
          <p:nvSpPr>
            <p:cNvPr id="22" name="Google Shape;504;p30">
              <a:extLst>
                <a:ext uri="{FF2B5EF4-FFF2-40B4-BE49-F238E27FC236}">
                  <a16:creationId xmlns:a16="http://schemas.microsoft.com/office/drawing/2014/main" id="{F842B068-062B-478C-B756-554B9C71D4C5}"/>
                </a:ext>
              </a:extLst>
            </p:cNvPr>
            <p:cNvSpPr/>
            <p:nvPr/>
          </p:nvSpPr>
          <p:spPr>
            <a:xfrm>
              <a:off x="5238772" y="2898257"/>
              <a:ext cx="276900" cy="276900"/>
            </a:xfrm>
            <a:prstGeom prst="ellipse">
              <a:avLst/>
            </a:prstGeom>
            <a:solidFill>
              <a:srgbClr val="00A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3" name="Google Shape;505;p30">
              <a:extLst>
                <a:ext uri="{FF2B5EF4-FFF2-40B4-BE49-F238E27FC236}">
                  <a16:creationId xmlns:a16="http://schemas.microsoft.com/office/drawing/2014/main" id="{B3F87603-3438-476A-9F0F-0CA02B66D445}"/>
                </a:ext>
              </a:extLst>
            </p:cNvPr>
            <p:cNvSpPr/>
            <p:nvPr/>
          </p:nvSpPr>
          <p:spPr>
            <a:xfrm>
              <a:off x="5238772" y="3937058"/>
              <a:ext cx="276900" cy="276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" name="Google Shape;506;p30">
              <a:extLst>
                <a:ext uri="{FF2B5EF4-FFF2-40B4-BE49-F238E27FC236}">
                  <a16:creationId xmlns:a16="http://schemas.microsoft.com/office/drawing/2014/main" id="{B7DD94AE-7F88-41FD-B109-834ACFFFF6E7}"/>
                </a:ext>
              </a:extLst>
            </p:cNvPr>
            <p:cNvSpPr/>
            <p:nvPr/>
          </p:nvSpPr>
          <p:spPr>
            <a:xfrm>
              <a:off x="5238772" y="4975858"/>
              <a:ext cx="276900" cy="2769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5" name="Google Shape;507;p30">
              <a:extLst>
                <a:ext uri="{FF2B5EF4-FFF2-40B4-BE49-F238E27FC236}">
                  <a16:creationId xmlns:a16="http://schemas.microsoft.com/office/drawing/2014/main" id="{9C003384-15A0-42A7-8A61-94217738E790}"/>
                </a:ext>
              </a:extLst>
            </p:cNvPr>
            <p:cNvSpPr/>
            <p:nvPr/>
          </p:nvSpPr>
          <p:spPr>
            <a:xfrm>
              <a:off x="7682160" y="4414850"/>
              <a:ext cx="276900" cy="276900"/>
            </a:xfrm>
            <a:prstGeom prst="ellipse">
              <a:avLst/>
            </a:prstGeom>
            <a:solidFill>
              <a:srgbClr val="B7CB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6" name="Google Shape;508;p30">
              <a:extLst>
                <a:ext uri="{FF2B5EF4-FFF2-40B4-BE49-F238E27FC236}">
                  <a16:creationId xmlns:a16="http://schemas.microsoft.com/office/drawing/2014/main" id="{9FB8C076-22C7-4298-8BED-458792EE341C}"/>
                </a:ext>
              </a:extLst>
            </p:cNvPr>
            <p:cNvSpPr/>
            <p:nvPr/>
          </p:nvSpPr>
          <p:spPr>
            <a:xfrm>
              <a:off x="7686111" y="3349969"/>
              <a:ext cx="276900" cy="276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7" name="Google Shape;509;p30">
              <a:extLst>
                <a:ext uri="{FF2B5EF4-FFF2-40B4-BE49-F238E27FC236}">
                  <a16:creationId xmlns:a16="http://schemas.microsoft.com/office/drawing/2014/main" id="{66F0C22D-BCCD-41EB-AA1E-FEFCD68BD746}"/>
                </a:ext>
              </a:extLst>
            </p:cNvPr>
            <p:cNvSpPr/>
            <p:nvPr/>
          </p:nvSpPr>
          <p:spPr>
            <a:xfrm>
              <a:off x="2979482" y="3845695"/>
              <a:ext cx="925500" cy="9255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510;p30">
              <a:extLst>
                <a:ext uri="{FF2B5EF4-FFF2-40B4-BE49-F238E27FC236}">
                  <a16:creationId xmlns:a16="http://schemas.microsoft.com/office/drawing/2014/main" id="{99907ADF-FFFF-44FB-8CFE-1479AAD36008}"/>
                </a:ext>
              </a:extLst>
            </p:cNvPr>
            <p:cNvSpPr/>
            <p:nvPr/>
          </p:nvSpPr>
          <p:spPr>
            <a:xfrm>
              <a:off x="2434085" y="3300297"/>
              <a:ext cx="2016000" cy="20160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" name="Google Shape;511;p30">
              <a:extLst>
                <a:ext uri="{FF2B5EF4-FFF2-40B4-BE49-F238E27FC236}">
                  <a16:creationId xmlns:a16="http://schemas.microsoft.com/office/drawing/2014/main" id="{6D1DFEAE-1798-4BB0-951D-DE9D91970BE1}"/>
                </a:ext>
              </a:extLst>
            </p:cNvPr>
            <p:cNvCxnSpPr>
              <a:cxnSpLocks/>
            </p:cNvCxnSpPr>
            <p:nvPr/>
          </p:nvCxnSpPr>
          <p:spPr>
            <a:xfrm>
              <a:off x="7529111" y="2687386"/>
              <a:ext cx="0" cy="31866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512;p30">
              <a:extLst>
                <a:ext uri="{FF2B5EF4-FFF2-40B4-BE49-F238E27FC236}">
                  <a16:creationId xmlns:a16="http://schemas.microsoft.com/office/drawing/2014/main" id="{DAA101BC-3031-4BA6-B7CC-1DC38EDECAD2}"/>
                </a:ext>
              </a:extLst>
            </p:cNvPr>
            <p:cNvCxnSpPr>
              <a:cxnSpLocks/>
            </p:cNvCxnSpPr>
            <p:nvPr/>
          </p:nvCxnSpPr>
          <p:spPr>
            <a:xfrm>
              <a:off x="5139128" y="2673191"/>
              <a:ext cx="0" cy="31866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8" name="Google Shape;9617;p52">
            <a:extLst>
              <a:ext uri="{FF2B5EF4-FFF2-40B4-BE49-F238E27FC236}">
                <a16:creationId xmlns:a16="http://schemas.microsoft.com/office/drawing/2014/main" id="{377EE5C3-1C69-48E2-9122-52D5C8CB0B1D}"/>
              </a:ext>
            </a:extLst>
          </p:cNvPr>
          <p:cNvGrpSpPr/>
          <p:nvPr/>
        </p:nvGrpSpPr>
        <p:grpSpPr>
          <a:xfrm>
            <a:off x="2658608" y="4078510"/>
            <a:ext cx="896703" cy="873750"/>
            <a:chOff x="5421475" y="1945825"/>
            <a:chExt cx="278050" cy="296150"/>
          </a:xfrm>
        </p:grpSpPr>
        <p:sp>
          <p:nvSpPr>
            <p:cNvPr id="39" name="Google Shape;9618;p52">
              <a:extLst>
                <a:ext uri="{FF2B5EF4-FFF2-40B4-BE49-F238E27FC236}">
                  <a16:creationId xmlns:a16="http://schemas.microsoft.com/office/drawing/2014/main" id="{B287DAF1-836C-462F-9FB4-CE3D22DD2BA3}"/>
                </a:ext>
              </a:extLst>
            </p:cNvPr>
            <p:cNvSpPr/>
            <p:nvPr/>
          </p:nvSpPr>
          <p:spPr>
            <a:xfrm>
              <a:off x="5472650" y="1999375"/>
              <a:ext cx="172525" cy="242600"/>
            </a:xfrm>
            <a:custGeom>
              <a:avLst/>
              <a:gdLst/>
              <a:ahLst/>
              <a:cxnLst/>
              <a:rect l="l" t="t" r="r" b="b"/>
              <a:pathLst>
                <a:path w="6901" h="9704" extrusionOk="0">
                  <a:moveTo>
                    <a:pt x="1765" y="1355"/>
                  </a:moveTo>
                  <a:cubicBezTo>
                    <a:pt x="1986" y="1355"/>
                    <a:pt x="2143" y="1513"/>
                    <a:pt x="2143" y="1702"/>
                  </a:cubicBezTo>
                  <a:lnTo>
                    <a:pt x="2143" y="2048"/>
                  </a:lnTo>
                  <a:lnTo>
                    <a:pt x="1765" y="2048"/>
                  </a:lnTo>
                  <a:cubicBezTo>
                    <a:pt x="1671" y="2048"/>
                    <a:pt x="1545" y="2048"/>
                    <a:pt x="1419" y="2111"/>
                  </a:cubicBezTo>
                  <a:lnTo>
                    <a:pt x="1419" y="1702"/>
                  </a:lnTo>
                  <a:cubicBezTo>
                    <a:pt x="1419" y="1513"/>
                    <a:pt x="1576" y="1355"/>
                    <a:pt x="1765" y="1355"/>
                  </a:cubicBezTo>
                  <a:close/>
                  <a:moveTo>
                    <a:pt x="3151" y="631"/>
                  </a:moveTo>
                  <a:cubicBezTo>
                    <a:pt x="3341" y="631"/>
                    <a:pt x="3498" y="788"/>
                    <a:pt x="3498" y="1009"/>
                  </a:cubicBezTo>
                  <a:lnTo>
                    <a:pt x="3498" y="2111"/>
                  </a:lnTo>
                  <a:cubicBezTo>
                    <a:pt x="3404" y="2048"/>
                    <a:pt x="3277" y="2017"/>
                    <a:pt x="3151" y="2017"/>
                  </a:cubicBezTo>
                  <a:lnTo>
                    <a:pt x="2805" y="2017"/>
                  </a:lnTo>
                  <a:lnTo>
                    <a:pt x="2805" y="1009"/>
                  </a:lnTo>
                  <a:cubicBezTo>
                    <a:pt x="2805" y="788"/>
                    <a:pt x="2962" y="631"/>
                    <a:pt x="3151" y="631"/>
                  </a:cubicBezTo>
                  <a:close/>
                  <a:moveTo>
                    <a:pt x="4538" y="1355"/>
                  </a:moveTo>
                  <a:cubicBezTo>
                    <a:pt x="4727" y="1355"/>
                    <a:pt x="4884" y="1513"/>
                    <a:pt x="4884" y="1702"/>
                  </a:cubicBezTo>
                  <a:lnTo>
                    <a:pt x="4884" y="3088"/>
                  </a:lnTo>
                  <a:cubicBezTo>
                    <a:pt x="4884" y="3277"/>
                    <a:pt x="4727" y="3435"/>
                    <a:pt x="4538" y="3435"/>
                  </a:cubicBezTo>
                  <a:cubicBezTo>
                    <a:pt x="4349" y="3435"/>
                    <a:pt x="4191" y="3277"/>
                    <a:pt x="4191" y="3088"/>
                  </a:cubicBezTo>
                  <a:lnTo>
                    <a:pt x="4191" y="1702"/>
                  </a:lnTo>
                  <a:cubicBezTo>
                    <a:pt x="4191" y="1513"/>
                    <a:pt x="4349" y="1355"/>
                    <a:pt x="4538" y="1355"/>
                  </a:cubicBezTo>
                  <a:close/>
                  <a:moveTo>
                    <a:pt x="5924" y="2017"/>
                  </a:moveTo>
                  <a:cubicBezTo>
                    <a:pt x="6113" y="2017"/>
                    <a:pt x="6270" y="2174"/>
                    <a:pt x="6270" y="2363"/>
                  </a:cubicBezTo>
                  <a:lnTo>
                    <a:pt x="6270" y="3088"/>
                  </a:lnTo>
                  <a:cubicBezTo>
                    <a:pt x="6270" y="3277"/>
                    <a:pt x="6113" y="3435"/>
                    <a:pt x="5924" y="3435"/>
                  </a:cubicBezTo>
                  <a:cubicBezTo>
                    <a:pt x="5703" y="3435"/>
                    <a:pt x="5546" y="3277"/>
                    <a:pt x="5546" y="3088"/>
                  </a:cubicBezTo>
                  <a:lnTo>
                    <a:pt x="5546" y="2363"/>
                  </a:lnTo>
                  <a:cubicBezTo>
                    <a:pt x="5546" y="2174"/>
                    <a:pt x="5703" y="2017"/>
                    <a:pt x="5924" y="2017"/>
                  </a:cubicBezTo>
                  <a:close/>
                  <a:moveTo>
                    <a:pt x="3120" y="2741"/>
                  </a:moveTo>
                  <a:cubicBezTo>
                    <a:pt x="3309" y="2741"/>
                    <a:pt x="3467" y="2899"/>
                    <a:pt x="3467" y="3088"/>
                  </a:cubicBezTo>
                  <a:cubicBezTo>
                    <a:pt x="3467" y="3277"/>
                    <a:pt x="3309" y="3435"/>
                    <a:pt x="3120" y="3435"/>
                  </a:cubicBezTo>
                  <a:lnTo>
                    <a:pt x="1734" y="3435"/>
                  </a:lnTo>
                  <a:cubicBezTo>
                    <a:pt x="1545" y="3435"/>
                    <a:pt x="1387" y="3592"/>
                    <a:pt x="1387" y="3781"/>
                  </a:cubicBezTo>
                  <a:cubicBezTo>
                    <a:pt x="1387" y="4002"/>
                    <a:pt x="1545" y="4159"/>
                    <a:pt x="1734" y="4159"/>
                  </a:cubicBezTo>
                  <a:cubicBezTo>
                    <a:pt x="2679" y="4159"/>
                    <a:pt x="3467" y="4947"/>
                    <a:pt x="3467" y="5892"/>
                  </a:cubicBezTo>
                  <a:cubicBezTo>
                    <a:pt x="3467" y="6081"/>
                    <a:pt x="3624" y="6238"/>
                    <a:pt x="3845" y="6238"/>
                  </a:cubicBezTo>
                  <a:cubicBezTo>
                    <a:pt x="4034" y="6238"/>
                    <a:pt x="4191" y="6081"/>
                    <a:pt x="4191" y="5892"/>
                  </a:cubicBezTo>
                  <a:cubicBezTo>
                    <a:pt x="4191" y="5167"/>
                    <a:pt x="3876" y="4537"/>
                    <a:pt x="3435" y="4096"/>
                  </a:cubicBezTo>
                  <a:cubicBezTo>
                    <a:pt x="3593" y="4065"/>
                    <a:pt x="3750" y="4002"/>
                    <a:pt x="3876" y="3876"/>
                  </a:cubicBezTo>
                  <a:cubicBezTo>
                    <a:pt x="4065" y="4033"/>
                    <a:pt x="4317" y="4159"/>
                    <a:pt x="4569" y="4159"/>
                  </a:cubicBezTo>
                  <a:cubicBezTo>
                    <a:pt x="4853" y="4159"/>
                    <a:pt x="5073" y="4033"/>
                    <a:pt x="5294" y="3876"/>
                  </a:cubicBezTo>
                  <a:cubicBezTo>
                    <a:pt x="5483" y="4033"/>
                    <a:pt x="5703" y="4159"/>
                    <a:pt x="5987" y="4159"/>
                  </a:cubicBezTo>
                  <a:cubicBezTo>
                    <a:pt x="6113" y="4159"/>
                    <a:pt x="6239" y="4096"/>
                    <a:pt x="6333" y="4065"/>
                  </a:cubicBezTo>
                  <a:lnTo>
                    <a:pt x="6333" y="5167"/>
                  </a:lnTo>
                  <a:cubicBezTo>
                    <a:pt x="6333" y="5923"/>
                    <a:pt x="5861" y="6554"/>
                    <a:pt x="5199" y="6774"/>
                  </a:cubicBezTo>
                  <a:cubicBezTo>
                    <a:pt x="5042" y="6837"/>
                    <a:pt x="4979" y="6995"/>
                    <a:pt x="4979" y="7089"/>
                  </a:cubicBezTo>
                  <a:lnTo>
                    <a:pt x="4979" y="7562"/>
                  </a:lnTo>
                  <a:lnTo>
                    <a:pt x="2206" y="7562"/>
                  </a:lnTo>
                  <a:lnTo>
                    <a:pt x="2206" y="7089"/>
                  </a:lnTo>
                  <a:cubicBezTo>
                    <a:pt x="2206" y="6932"/>
                    <a:pt x="2143" y="6837"/>
                    <a:pt x="1986" y="6774"/>
                  </a:cubicBezTo>
                  <a:cubicBezTo>
                    <a:pt x="1261" y="6554"/>
                    <a:pt x="820" y="5892"/>
                    <a:pt x="820" y="5167"/>
                  </a:cubicBezTo>
                  <a:lnTo>
                    <a:pt x="820" y="3750"/>
                  </a:lnTo>
                  <a:lnTo>
                    <a:pt x="726" y="3750"/>
                  </a:lnTo>
                  <a:cubicBezTo>
                    <a:pt x="726" y="3151"/>
                    <a:pt x="1198" y="2741"/>
                    <a:pt x="1734" y="2741"/>
                  </a:cubicBezTo>
                  <a:close/>
                  <a:moveTo>
                    <a:pt x="5199" y="8286"/>
                  </a:moveTo>
                  <a:cubicBezTo>
                    <a:pt x="5388" y="8286"/>
                    <a:pt x="5546" y="8444"/>
                    <a:pt x="5546" y="8633"/>
                  </a:cubicBezTo>
                  <a:lnTo>
                    <a:pt x="5546" y="8979"/>
                  </a:lnTo>
                  <a:lnTo>
                    <a:pt x="1387" y="8979"/>
                  </a:lnTo>
                  <a:lnTo>
                    <a:pt x="1387" y="8633"/>
                  </a:lnTo>
                  <a:cubicBezTo>
                    <a:pt x="1387" y="8444"/>
                    <a:pt x="1545" y="8286"/>
                    <a:pt x="1734" y="8286"/>
                  </a:cubicBezTo>
                  <a:close/>
                  <a:moveTo>
                    <a:pt x="3120" y="1"/>
                  </a:moveTo>
                  <a:cubicBezTo>
                    <a:pt x="2647" y="1"/>
                    <a:pt x="2269" y="316"/>
                    <a:pt x="2143" y="757"/>
                  </a:cubicBezTo>
                  <a:cubicBezTo>
                    <a:pt x="2017" y="725"/>
                    <a:pt x="1891" y="694"/>
                    <a:pt x="1734" y="694"/>
                  </a:cubicBezTo>
                  <a:cubicBezTo>
                    <a:pt x="1167" y="694"/>
                    <a:pt x="726" y="1166"/>
                    <a:pt x="726" y="1702"/>
                  </a:cubicBezTo>
                  <a:lnTo>
                    <a:pt x="726" y="2426"/>
                  </a:lnTo>
                  <a:cubicBezTo>
                    <a:pt x="285" y="2678"/>
                    <a:pt x="1" y="3214"/>
                    <a:pt x="1" y="3750"/>
                  </a:cubicBezTo>
                  <a:lnTo>
                    <a:pt x="1" y="5136"/>
                  </a:lnTo>
                  <a:cubicBezTo>
                    <a:pt x="1" y="6081"/>
                    <a:pt x="568" y="6932"/>
                    <a:pt x="1387" y="7341"/>
                  </a:cubicBezTo>
                  <a:lnTo>
                    <a:pt x="1387" y="7656"/>
                  </a:lnTo>
                  <a:cubicBezTo>
                    <a:pt x="1009" y="7814"/>
                    <a:pt x="694" y="8160"/>
                    <a:pt x="694" y="8633"/>
                  </a:cubicBezTo>
                  <a:lnTo>
                    <a:pt x="694" y="9357"/>
                  </a:lnTo>
                  <a:cubicBezTo>
                    <a:pt x="694" y="9546"/>
                    <a:pt x="852" y="9704"/>
                    <a:pt x="1041" y="9704"/>
                  </a:cubicBezTo>
                  <a:lnTo>
                    <a:pt x="5892" y="9704"/>
                  </a:lnTo>
                  <a:cubicBezTo>
                    <a:pt x="6081" y="9704"/>
                    <a:pt x="6239" y="9546"/>
                    <a:pt x="6239" y="9357"/>
                  </a:cubicBezTo>
                  <a:lnTo>
                    <a:pt x="6239" y="8633"/>
                  </a:lnTo>
                  <a:cubicBezTo>
                    <a:pt x="6239" y="8192"/>
                    <a:pt x="5955" y="7814"/>
                    <a:pt x="5514" y="7656"/>
                  </a:cubicBezTo>
                  <a:lnTo>
                    <a:pt x="5514" y="7341"/>
                  </a:lnTo>
                  <a:cubicBezTo>
                    <a:pt x="6365" y="6932"/>
                    <a:pt x="6901" y="6081"/>
                    <a:pt x="6901" y="5136"/>
                  </a:cubicBezTo>
                  <a:lnTo>
                    <a:pt x="6901" y="2363"/>
                  </a:lnTo>
                  <a:cubicBezTo>
                    <a:pt x="6901" y="1796"/>
                    <a:pt x="6428" y="1355"/>
                    <a:pt x="5892" y="1355"/>
                  </a:cubicBezTo>
                  <a:cubicBezTo>
                    <a:pt x="5766" y="1355"/>
                    <a:pt x="5609" y="1387"/>
                    <a:pt x="5483" y="1418"/>
                  </a:cubicBezTo>
                  <a:cubicBezTo>
                    <a:pt x="5357" y="1009"/>
                    <a:pt x="4979" y="694"/>
                    <a:pt x="4506" y="694"/>
                  </a:cubicBezTo>
                  <a:cubicBezTo>
                    <a:pt x="4380" y="694"/>
                    <a:pt x="4223" y="725"/>
                    <a:pt x="4097" y="757"/>
                  </a:cubicBezTo>
                  <a:cubicBezTo>
                    <a:pt x="4002" y="316"/>
                    <a:pt x="3593" y="1"/>
                    <a:pt x="3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00A1A3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A1A3"/>
                </a:solidFill>
              </a:endParaRPr>
            </a:p>
          </p:txBody>
        </p:sp>
        <p:sp>
          <p:nvSpPr>
            <p:cNvPr id="40" name="Google Shape;9619;p52">
              <a:extLst>
                <a:ext uri="{FF2B5EF4-FFF2-40B4-BE49-F238E27FC236}">
                  <a16:creationId xmlns:a16="http://schemas.microsoft.com/office/drawing/2014/main" id="{FAB79616-3714-467A-8609-DDB421065D2B}"/>
                </a:ext>
              </a:extLst>
            </p:cNvPr>
            <p:cNvSpPr/>
            <p:nvPr/>
          </p:nvSpPr>
          <p:spPr>
            <a:xfrm>
              <a:off x="5559300" y="1945825"/>
              <a:ext cx="18150" cy="44125"/>
            </a:xfrm>
            <a:custGeom>
              <a:avLst/>
              <a:gdLst/>
              <a:ahLst/>
              <a:cxnLst/>
              <a:rect l="l" t="t" r="r" b="b"/>
              <a:pathLst>
                <a:path w="726" h="176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418"/>
                  </a:lnTo>
                  <a:cubicBezTo>
                    <a:pt x="1" y="1607"/>
                    <a:pt x="158" y="1764"/>
                    <a:pt x="379" y="1764"/>
                  </a:cubicBezTo>
                  <a:cubicBezTo>
                    <a:pt x="568" y="1764"/>
                    <a:pt x="725" y="1607"/>
                    <a:pt x="725" y="1418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00A1A3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A1A3"/>
                </a:solidFill>
              </a:endParaRPr>
            </a:p>
          </p:txBody>
        </p:sp>
        <p:sp>
          <p:nvSpPr>
            <p:cNvPr id="41" name="Google Shape;9620;p52">
              <a:extLst>
                <a:ext uri="{FF2B5EF4-FFF2-40B4-BE49-F238E27FC236}">
                  <a16:creationId xmlns:a16="http://schemas.microsoft.com/office/drawing/2014/main" id="{10922E4D-A116-4428-AA1F-DDFF42D94E0B}"/>
                </a:ext>
              </a:extLst>
            </p:cNvPr>
            <p:cNvSpPr/>
            <p:nvPr/>
          </p:nvSpPr>
          <p:spPr>
            <a:xfrm>
              <a:off x="5611275" y="19639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76" y="1"/>
                  </a:moveTo>
                  <a:cubicBezTo>
                    <a:pt x="985" y="1"/>
                    <a:pt x="899" y="32"/>
                    <a:pt x="851" y="95"/>
                  </a:cubicBezTo>
                  <a:lnTo>
                    <a:pt x="127" y="788"/>
                  </a:lnTo>
                  <a:cubicBezTo>
                    <a:pt x="1" y="914"/>
                    <a:pt x="1" y="1166"/>
                    <a:pt x="127" y="1261"/>
                  </a:cubicBezTo>
                  <a:cubicBezTo>
                    <a:pt x="190" y="1340"/>
                    <a:pt x="284" y="1379"/>
                    <a:pt x="375" y="1379"/>
                  </a:cubicBezTo>
                  <a:cubicBezTo>
                    <a:pt x="466" y="1379"/>
                    <a:pt x="552" y="1340"/>
                    <a:pt x="599" y="1261"/>
                  </a:cubicBezTo>
                  <a:lnTo>
                    <a:pt x="1324" y="568"/>
                  </a:lnTo>
                  <a:cubicBezTo>
                    <a:pt x="1419" y="442"/>
                    <a:pt x="1419" y="221"/>
                    <a:pt x="1324" y="95"/>
                  </a:cubicBezTo>
                  <a:cubicBezTo>
                    <a:pt x="1261" y="32"/>
                    <a:pt x="1167" y="1"/>
                    <a:pt x="10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00A1A3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A1A3"/>
                </a:solidFill>
              </a:endParaRPr>
            </a:p>
          </p:txBody>
        </p:sp>
        <p:sp>
          <p:nvSpPr>
            <p:cNvPr id="42" name="Google Shape;9621;p52">
              <a:extLst>
                <a:ext uri="{FF2B5EF4-FFF2-40B4-BE49-F238E27FC236}">
                  <a16:creationId xmlns:a16="http://schemas.microsoft.com/office/drawing/2014/main" id="{9B7FF3B4-00AA-41A8-99E4-A6946061B085}"/>
                </a:ext>
              </a:extLst>
            </p:cNvPr>
            <p:cNvSpPr/>
            <p:nvPr/>
          </p:nvSpPr>
          <p:spPr>
            <a:xfrm>
              <a:off x="5664050" y="2067900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40" y="694"/>
                  </a:lnTo>
                  <a:cubicBezTo>
                    <a:pt x="1261" y="694"/>
                    <a:pt x="1418" y="536"/>
                    <a:pt x="1418" y="347"/>
                  </a:cubicBezTo>
                  <a:cubicBezTo>
                    <a:pt x="1418" y="158"/>
                    <a:pt x="1261" y="0"/>
                    <a:pt x="10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00A1A3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A1A3"/>
                </a:solidFill>
              </a:endParaRPr>
            </a:p>
          </p:txBody>
        </p:sp>
        <p:sp>
          <p:nvSpPr>
            <p:cNvPr id="43" name="Google Shape;9622;p52">
              <a:extLst>
                <a:ext uri="{FF2B5EF4-FFF2-40B4-BE49-F238E27FC236}">
                  <a16:creationId xmlns:a16="http://schemas.microsoft.com/office/drawing/2014/main" id="{CB7BBE94-5F9F-49ED-99B0-AF836913FD30}"/>
                </a:ext>
              </a:extLst>
            </p:cNvPr>
            <p:cNvSpPr/>
            <p:nvPr/>
          </p:nvSpPr>
          <p:spPr>
            <a:xfrm>
              <a:off x="5421475" y="2067900"/>
              <a:ext cx="35450" cy="17350"/>
            </a:xfrm>
            <a:custGeom>
              <a:avLst/>
              <a:gdLst/>
              <a:ahLst/>
              <a:cxnLst/>
              <a:rect l="l" t="t" r="r" b="b"/>
              <a:pathLst>
                <a:path w="1418" h="694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78" y="694"/>
                  </a:cubicBezTo>
                  <a:lnTo>
                    <a:pt x="1071" y="694"/>
                  </a:lnTo>
                  <a:cubicBezTo>
                    <a:pt x="1260" y="694"/>
                    <a:pt x="1418" y="536"/>
                    <a:pt x="1418" y="347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00A1A3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A1A3"/>
                </a:solidFill>
              </a:endParaRPr>
            </a:p>
          </p:txBody>
        </p:sp>
        <p:sp>
          <p:nvSpPr>
            <p:cNvPr id="44" name="Google Shape;9623;p52">
              <a:extLst>
                <a:ext uri="{FF2B5EF4-FFF2-40B4-BE49-F238E27FC236}">
                  <a16:creationId xmlns:a16="http://schemas.microsoft.com/office/drawing/2014/main" id="{DC6FAE1C-FF94-48D4-B9B5-EEAFDF2E22C8}"/>
                </a:ext>
              </a:extLst>
            </p:cNvPr>
            <p:cNvSpPr/>
            <p:nvPr/>
          </p:nvSpPr>
          <p:spPr>
            <a:xfrm>
              <a:off x="5490000" y="1963925"/>
              <a:ext cx="35450" cy="33900"/>
            </a:xfrm>
            <a:custGeom>
              <a:avLst/>
              <a:gdLst/>
              <a:ahLst/>
              <a:cxnLst/>
              <a:rect l="l" t="t" r="r" b="b"/>
              <a:pathLst>
                <a:path w="1418" h="1356" extrusionOk="0">
                  <a:moveTo>
                    <a:pt x="343" y="1"/>
                  </a:moveTo>
                  <a:cubicBezTo>
                    <a:pt x="252" y="1"/>
                    <a:pt x="158" y="32"/>
                    <a:pt x="95" y="95"/>
                  </a:cubicBezTo>
                  <a:cubicBezTo>
                    <a:pt x="0" y="221"/>
                    <a:pt x="0" y="442"/>
                    <a:pt x="95" y="568"/>
                  </a:cubicBezTo>
                  <a:lnTo>
                    <a:pt x="819" y="1261"/>
                  </a:lnTo>
                  <a:cubicBezTo>
                    <a:pt x="866" y="1324"/>
                    <a:pt x="953" y="1356"/>
                    <a:pt x="1044" y="1356"/>
                  </a:cubicBezTo>
                  <a:cubicBezTo>
                    <a:pt x="1134" y="1356"/>
                    <a:pt x="1229" y="1324"/>
                    <a:pt x="1292" y="1261"/>
                  </a:cubicBezTo>
                  <a:cubicBezTo>
                    <a:pt x="1418" y="1166"/>
                    <a:pt x="1418" y="914"/>
                    <a:pt x="1292" y="788"/>
                  </a:cubicBezTo>
                  <a:lnTo>
                    <a:pt x="567" y="95"/>
                  </a:lnTo>
                  <a:cubicBezTo>
                    <a:pt x="520" y="32"/>
                    <a:pt x="433" y="1"/>
                    <a:pt x="3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00A1A3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A1A3"/>
                </a:solidFill>
              </a:endParaRPr>
            </a:p>
          </p:txBody>
        </p:sp>
        <p:sp>
          <p:nvSpPr>
            <p:cNvPr id="45" name="Google Shape;9624;p52">
              <a:extLst>
                <a:ext uri="{FF2B5EF4-FFF2-40B4-BE49-F238E27FC236}">
                  <a16:creationId xmlns:a16="http://schemas.microsoft.com/office/drawing/2014/main" id="{02E19296-E408-41F1-8A98-9F0BBCAA5A69}"/>
                </a:ext>
              </a:extLst>
            </p:cNvPr>
            <p:cNvSpPr/>
            <p:nvPr/>
          </p:nvSpPr>
          <p:spPr>
            <a:xfrm>
              <a:off x="5437225" y="1997650"/>
              <a:ext cx="37825" cy="26325"/>
            </a:xfrm>
            <a:custGeom>
              <a:avLst/>
              <a:gdLst/>
              <a:ahLst/>
              <a:cxnLst/>
              <a:rect l="l" t="t" r="r" b="b"/>
              <a:pathLst>
                <a:path w="1513" h="1053" extrusionOk="0">
                  <a:moveTo>
                    <a:pt x="422" y="0"/>
                  </a:moveTo>
                  <a:cubicBezTo>
                    <a:pt x="285" y="0"/>
                    <a:pt x="140" y="81"/>
                    <a:pt x="95" y="196"/>
                  </a:cubicBezTo>
                  <a:cubicBezTo>
                    <a:pt x="0" y="353"/>
                    <a:pt x="95" y="574"/>
                    <a:pt x="252" y="668"/>
                  </a:cubicBezTo>
                  <a:lnTo>
                    <a:pt x="945" y="1015"/>
                  </a:lnTo>
                  <a:cubicBezTo>
                    <a:pt x="989" y="1041"/>
                    <a:pt x="1039" y="1052"/>
                    <a:pt x="1091" y="1052"/>
                  </a:cubicBezTo>
                  <a:cubicBezTo>
                    <a:pt x="1227" y="1052"/>
                    <a:pt x="1372" y="971"/>
                    <a:pt x="1418" y="857"/>
                  </a:cubicBezTo>
                  <a:cubicBezTo>
                    <a:pt x="1512" y="700"/>
                    <a:pt x="1418" y="479"/>
                    <a:pt x="1260" y="385"/>
                  </a:cubicBezTo>
                  <a:lnTo>
                    <a:pt x="567" y="38"/>
                  </a:lnTo>
                  <a:cubicBezTo>
                    <a:pt x="524" y="12"/>
                    <a:pt x="473" y="0"/>
                    <a:pt x="4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00A1A3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A1A3"/>
                </a:solidFill>
              </a:endParaRPr>
            </a:p>
          </p:txBody>
        </p:sp>
        <p:sp>
          <p:nvSpPr>
            <p:cNvPr id="46" name="Google Shape;9625;p52">
              <a:extLst>
                <a:ext uri="{FF2B5EF4-FFF2-40B4-BE49-F238E27FC236}">
                  <a16:creationId xmlns:a16="http://schemas.microsoft.com/office/drawing/2014/main" id="{5D39EC5A-4AC9-4FE8-83BA-893E2B303490}"/>
                </a:ext>
              </a:extLst>
            </p:cNvPr>
            <p:cNvSpPr/>
            <p:nvPr/>
          </p:nvSpPr>
          <p:spPr>
            <a:xfrm>
              <a:off x="5645150" y="1998300"/>
              <a:ext cx="37825" cy="26900"/>
            </a:xfrm>
            <a:custGeom>
              <a:avLst/>
              <a:gdLst/>
              <a:ahLst/>
              <a:cxnLst/>
              <a:rect l="l" t="t" r="r" b="b"/>
              <a:pathLst>
                <a:path w="1513" h="1076" extrusionOk="0">
                  <a:moveTo>
                    <a:pt x="1098" y="0"/>
                  </a:moveTo>
                  <a:cubicBezTo>
                    <a:pt x="1046" y="0"/>
                    <a:pt x="994" y="14"/>
                    <a:pt x="946" y="44"/>
                  </a:cubicBezTo>
                  <a:lnTo>
                    <a:pt x="253" y="422"/>
                  </a:lnTo>
                  <a:cubicBezTo>
                    <a:pt x="95" y="485"/>
                    <a:pt x="1" y="674"/>
                    <a:pt x="95" y="894"/>
                  </a:cubicBezTo>
                  <a:cubicBezTo>
                    <a:pt x="142" y="1011"/>
                    <a:pt x="258" y="1076"/>
                    <a:pt x="405" y="1076"/>
                  </a:cubicBezTo>
                  <a:cubicBezTo>
                    <a:pt x="456" y="1076"/>
                    <a:pt x="511" y="1068"/>
                    <a:pt x="568" y="1052"/>
                  </a:cubicBezTo>
                  <a:lnTo>
                    <a:pt x="1261" y="674"/>
                  </a:lnTo>
                  <a:cubicBezTo>
                    <a:pt x="1418" y="611"/>
                    <a:pt x="1513" y="422"/>
                    <a:pt x="1418" y="201"/>
                  </a:cubicBezTo>
                  <a:cubicBezTo>
                    <a:pt x="1331" y="71"/>
                    <a:pt x="1214" y="0"/>
                    <a:pt x="10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rgbClr val="00A1A3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A1A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9614436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F7D293-10F3-45AC-926A-236BBF2A0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134"/>
            <a:ext cx="12192000" cy="2428875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5D05996A-29A9-49E5-925D-BCBC97FE0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38838"/>
            <a:ext cx="5443955" cy="779463"/>
          </a:xfrm>
        </p:spPr>
        <p:txBody>
          <a:bodyPr>
            <a:noAutofit/>
          </a:bodyPr>
          <a:lstStyle/>
          <a:p>
            <a:pPr algn="r"/>
            <a:r>
              <a:rPr lang="ru-RU" sz="2800" b="1" dirty="0">
                <a:solidFill>
                  <a:srgbClr val="00A1A3"/>
                </a:solidFill>
                <a:latin typeface="Bahnschrift" panose="020B0502040204020203" pitchFamily="34" charset="0"/>
              </a:rPr>
              <a:t>ОБРАЗОВАТЕЛЬНАЯ ОРГАНИЗАЦИЯ- ОТДЕЛЕНИЕ ДОПОЛНИТЕЛЬНОГО ОБРАЗОВАНИЯ  </a:t>
            </a:r>
            <a:br>
              <a:rPr lang="ru-RU" sz="2800" b="1" dirty="0">
                <a:solidFill>
                  <a:srgbClr val="00A1A3"/>
                </a:solidFill>
                <a:latin typeface="Bahnschrift" panose="020B0502040204020203" pitchFamily="34" charset="0"/>
              </a:rPr>
            </a:br>
            <a:r>
              <a:rPr lang="ru-RU" sz="2800" b="1" dirty="0">
                <a:solidFill>
                  <a:srgbClr val="00A1A3"/>
                </a:solidFill>
                <a:latin typeface="Bahnschrift" panose="020B0502040204020203" pitchFamily="34" charset="0"/>
              </a:rPr>
              <a:t>ГАПОУ «РЕСПУБЛИКАНСКИЙ БАЗОВЫЙ МЕДИЦИНСКИЙ КОЛЛЕДЖ ИМ.Э.Р.РАДНАЕВА»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21A55B5E-7277-4408-B427-066EAF8923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2388684"/>
              </p:ext>
            </p:extLst>
          </p:nvPr>
        </p:nvGraphicFramePr>
        <p:xfrm>
          <a:off x="138546" y="1243805"/>
          <a:ext cx="6646444" cy="5569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Прямоугольник: усеченные противолежащие углы 12">
            <a:extLst>
              <a:ext uri="{FF2B5EF4-FFF2-40B4-BE49-F238E27FC236}">
                <a16:creationId xmlns:a16="http://schemas.microsoft.com/office/drawing/2014/main" id="{34C99C48-1AA1-425C-B6C3-DF0229DB880D}"/>
              </a:ext>
            </a:extLst>
          </p:cNvPr>
          <p:cNvSpPr/>
          <p:nvPr/>
        </p:nvSpPr>
        <p:spPr>
          <a:xfrm>
            <a:off x="11539955" y="2414474"/>
            <a:ext cx="199463" cy="3228190"/>
          </a:xfrm>
          <a:prstGeom prst="snip2DiagRect">
            <a:avLst/>
          </a:prstGeom>
          <a:solidFill>
            <a:srgbClr val="00A1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881238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55AF702-1553-4C89-B9B6-701C9053F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28875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956DE369-024D-4037-9BE7-68C9E0469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25" y="1214437"/>
            <a:ext cx="9378647" cy="77946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B7CB45"/>
                </a:solidFill>
                <a:latin typeface="Bahnschrift" panose="020B0502040204020203" pitchFamily="34" charset="0"/>
              </a:rPr>
              <a:t>ЧТО ИЗМЕНИЛОСЬ?</a:t>
            </a:r>
          </a:p>
        </p:txBody>
      </p:sp>
      <p:sp>
        <p:nvSpPr>
          <p:cNvPr id="47" name="Freeform 7">
            <a:extLst>
              <a:ext uri="{FF2B5EF4-FFF2-40B4-BE49-F238E27FC236}">
                <a16:creationId xmlns:a16="http://schemas.microsoft.com/office/drawing/2014/main" id="{CD0CF7D3-24D5-449A-A7B6-A13A5DD47D83}"/>
              </a:ext>
            </a:extLst>
          </p:cNvPr>
          <p:cNvSpPr/>
          <p:nvPr/>
        </p:nvSpPr>
        <p:spPr>
          <a:xfrm rot="9075818">
            <a:off x="1013597" y="3443645"/>
            <a:ext cx="7303050" cy="1835448"/>
          </a:xfrm>
          <a:custGeom>
            <a:avLst/>
            <a:gdLst>
              <a:gd name="connsiteX0" fmla="*/ 0 w 6781800"/>
              <a:gd name="connsiteY0" fmla="*/ 299838 h 1215160"/>
              <a:gd name="connsiteX1" fmla="*/ 2705100 w 6781800"/>
              <a:gd name="connsiteY1" fmla="*/ 52188 h 1215160"/>
              <a:gd name="connsiteX2" fmla="*/ 5619750 w 6781800"/>
              <a:gd name="connsiteY2" fmla="*/ 1195188 h 1215160"/>
              <a:gd name="connsiteX3" fmla="*/ 6781800 w 6781800"/>
              <a:gd name="connsiteY3" fmla="*/ 757038 h 1215160"/>
              <a:gd name="connsiteX0" fmla="*/ 0 w 6038850"/>
              <a:gd name="connsiteY0" fmla="*/ 299838 h 1304686"/>
              <a:gd name="connsiteX1" fmla="*/ 2705100 w 6038850"/>
              <a:gd name="connsiteY1" fmla="*/ 52188 h 1304686"/>
              <a:gd name="connsiteX2" fmla="*/ 5619750 w 6038850"/>
              <a:gd name="connsiteY2" fmla="*/ 1195188 h 1304686"/>
              <a:gd name="connsiteX3" fmla="*/ 6038850 w 6038850"/>
              <a:gd name="connsiteY3" fmla="*/ 1176138 h 1304686"/>
              <a:gd name="connsiteX0" fmla="*/ 0 w 6038850"/>
              <a:gd name="connsiteY0" fmla="*/ 287550 h 1218694"/>
              <a:gd name="connsiteX1" fmla="*/ 2705100 w 6038850"/>
              <a:gd name="connsiteY1" fmla="*/ 39900 h 1218694"/>
              <a:gd name="connsiteX2" fmla="*/ 4832350 w 6038850"/>
              <a:gd name="connsiteY2" fmla="*/ 1005100 h 1218694"/>
              <a:gd name="connsiteX3" fmla="*/ 6038850 w 6038850"/>
              <a:gd name="connsiteY3" fmla="*/ 1163850 h 1218694"/>
              <a:gd name="connsiteX0" fmla="*/ 0 w 6038850"/>
              <a:gd name="connsiteY0" fmla="*/ 287550 h 1225494"/>
              <a:gd name="connsiteX1" fmla="*/ 2705100 w 6038850"/>
              <a:gd name="connsiteY1" fmla="*/ 39900 h 1225494"/>
              <a:gd name="connsiteX2" fmla="*/ 4832350 w 6038850"/>
              <a:gd name="connsiteY2" fmla="*/ 1005100 h 1225494"/>
              <a:gd name="connsiteX3" fmla="*/ 6038850 w 6038850"/>
              <a:gd name="connsiteY3" fmla="*/ 1163850 h 122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38850" h="1225494">
                <a:moveTo>
                  <a:pt x="0" y="287550"/>
                </a:moveTo>
                <a:cubicBezTo>
                  <a:pt x="884237" y="89112"/>
                  <a:pt x="1899708" y="-79692"/>
                  <a:pt x="2705100" y="39900"/>
                </a:cubicBezTo>
                <a:cubicBezTo>
                  <a:pt x="3510492" y="159492"/>
                  <a:pt x="4371975" y="786025"/>
                  <a:pt x="4832350" y="1005100"/>
                </a:cubicBezTo>
                <a:cubicBezTo>
                  <a:pt x="5292725" y="1224175"/>
                  <a:pt x="5829300" y="1285558"/>
                  <a:pt x="6038850" y="1163850"/>
                </a:cubicBezTo>
              </a:path>
            </a:pathLst>
          </a:custGeom>
          <a:ln w="12700" cmpd="sng">
            <a:solidFill>
              <a:schemeClr val="accent3">
                <a:lumMod val="50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 dirty="0">
              <a:cs typeface="+mn-ea"/>
              <a:sym typeface="+mn-lt"/>
            </a:endParaRPr>
          </a:p>
        </p:txBody>
      </p:sp>
      <p:grpSp>
        <p:nvGrpSpPr>
          <p:cNvPr id="49" name="组合 51">
            <a:extLst>
              <a:ext uri="{FF2B5EF4-FFF2-40B4-BE49-F238E27FC236}">
                <a16:creationId xmlns:a16="http://schemas.microsoft.com/office/drawing/2014/main" id="{58C69CB9-911C-4D84-A3D3-22D15FBF8493}"/>
              </a:ext>
            </a:extLst>
          </p:cNvPr>
          <p:cNvGrpSpPr/>
          <p:nvPr/>
        </p:nvGrpSpPr>
        <p:grpSpPr>
          <a:xfrm rot="20935582">
            <a:off x="8016641" y="1840444"/>
            <a:ext cx="1133095" cy="847308"/>
            <a:chOff x="6054436" y="2405136"/>
            <a:chExt cx="849821" cy="63548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0" name="Freeform 133">
              <a:extLst>
                <a:ext uri="{FF2B5EF4-FFF2-40B4-BE49-F238E27FC236}">
                  <a16:creationId xmlns:a16="http://schemas.microsoft.com/office/drawing/2014/main" id="{B53953D0-889A-4E13-AEA3-517A85E0CAFD}"/>
                </a:ext>
              </a:extLst>
            </p:cNvPr>
            <p:cNvSpPr>
              <a:spLocks/>
            </p:cNvSpPr>
            <p:nvPr/>
          </p:nvSpPr>
          <p:spPr bwMode="auto">
            <a:xfrm rot="2700000" flipH="1">
              <a:off x="6116557" y="2789035"/>
              <a:ext cx="189461" cy="313703"/>
            </a:xfrm>
            <a:custGeom>
              <a:avLst/>
              <a:gdLst>
                <a:gd name="T0" fmla="*/ 7566 w 397"/>
                <a:gd name="T1" fmla="*/ 1009717 h 659"/>
                <a:gd name="T2" fmla="*/ 0 w 397"/>
                <a:gd name="T3" fmla="*/ 1009717 h 659"/>
                <a:gd name="T4" fmla="*/ 0 w 397"/>
                <a:gd name="T5" fmla="*/ 1009717 h 659"/>
                <a:gd name="T6" fmla="*/ 11348 w 397"/>
                <a:gd name="T7" fmla="*/ 1021020 h 659"/>
                <a:gd name="T8" fmla="*/ 15131 w 397"/>
                <a:gd name="T9" fmla="*/ 1062464 h 659"/>
                <a:gd name="T10" fmla="*/ 18914 w 397"/>
                <a:gd name="T11" fmla="*/ 1069999 h 659"/>
                <a:gd name="T12" fmla="*/ 181575 w 397"/>
                <a:gd name="T13" fmla="*/ 1574858 h 659"/>
                <a:gd name="T14" fmla="*/ 348019 w 397"/>
                <a:gd name="T15" fmla="*/ 1092605 h 659"/>
                <a:gd name="T16" fmla="*/ 650644 w 397"/>
                <a:gd name="T17" fmla="*/ 1661513 h 659"/>
                <a:gd name="T18" fmla="*/ 548508 w 397"/>
                <a:gd name="T19" fmla="*/ 2124928 h 659"/>
                <a:gd name="T20" fmla="*/ 760345 w 397"/>
                <a:gd name="T21" fmla="*/ 2482850 h 659"/>
                <a:gd name="T22" fmla="*/ 650644 w 397"/>
                <a:gd name="T23" fmla="*/ 2275632 h 659"/>
                <a:gd name="T24" fmla="*/ 688472 w 397"/>
                <a:gd name="T25" fmla="*/ 1989294 h 659"/>
                <a:gd name="T26" fmla="*/ 866264 w 397"/>
                <a:gd name="T27" fmla="*/ 1740632 h 659"/>
                <a:gd name="T28" fmla="*/ 1028925 w 397"/>
                <a:gd name="T29" fmla="*/ 1454295 h 659"/>
                <a:gd name="T30" fmla="*/ 1059187 w 397"/>
                <a:gd name="T31" fmla="*/ 1363872 h 659"/>
                <a:gd name="T32" fmla="*/ 1161323 w 397"/>
                <a:gd name="T33" fmla="*/ 1823520 h 659"/>
                <a:gd name="T34" fmla="*/ 1229414 w 397"/>
                <a:gd name="T35" fmla="*/ 1529647 h 659"/>
                <a:gd name="T36" fmla="*/ 1399640 w 397"/>
                <a:gd name="T37" fmla="*/ 745985 h 659"/>
                <a:gd name="T38" fmla="*/ 714951 w 397"/>
                <a:gd name="T39" fmla="*/ 0 h 659"/>
                <a:gd name="T40" fmla="*/ 11348 w 397"/>
                <a:gd name="T41" fmla="*/ 956971 h 659"/>
                <a:gd name="T42" fmla="*/ 7566 w 397"/>
                <a:gd name="T43" fmla="*/ 1009717 h 6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97" h="659">
                  <a:moveTo>
                    <a:pt x="2" y="268"/>
                  </a:moveTo>
                  <a:cubicBezTo>
                    <a:pt x="2" y="267"/>
                    <a:pt x="0" y="264"/>
                    <a:pt x="0" y="268"/>
                  </a:cubicBezTo>
                  <a:cubicBezTo>
                    <a:pt x="0" y="268"/>
                    <a:pt x="0" y="268"/>
                    <a:pt x="0" y="268"/>
                  </a:cubicBezTo>
                  <a:cubicBezTo>
                    <a:pt x="0" y="269"/>
                    <a:pt x="2" y="270"/>
                    <a:pt x="3" y="271"/>
                  </a:cubicBezTo>
                  <a:cubicBezTo>
                    <a:pt x="3" y="275"/>
                    <a:pt x="4" y="278"/>
                    <a:pt x="4" y="282"/>
                  </a:cubicBezTo>
                  <a:cubicBezTo>
                    <a:pt x="5" y="283"/>
                    <a:pt x="5" y="283"/>
                    <a:pt x="5" y="284"/>
                  </a:cubicBezTo>
                  <a:cubicBezTo>
                    <a:pt x="10" y="335"/>
                    <a:pt x="25" y="381"/>
                    <a:pt x="48" y="418"/>
                  </a:cubicBezTo>
                  <a:cubicBezTo>
                    <a:pt x="23" y="377"/>
                    <a:pt x="37" y="299"/>
                    <a:pt x="92" y="290"/>
                  </a:cubicBezTo>
                  <a:cubicBezTo>
                    <a:pt x="158" y="280"/>
                    <a:pt x="169" y="399"/>
                    <a:pt x="172" y="441"/>
                  </a:cubicBezTo>
                  <a:cubicBezTo>
                    <a:pt x="174" y="484"/>
                    <a:pt x="145" y="521"/>
                    <a:pt x="145" y="564"/>
                  </a:cubicBezTo>
                  <a:cubicBezTo>
                    <a:pt x="145" y="613"/>
                    <a:pt x="170" y="653"/>
                    <a:pt x="201" y="659"/>
                  </a:cubicBezTo>
                  <a:cubicBezTo>
                    <a:pt x="187" y="656"/>
                    <a:pt x="174" y="616"/>
                    <a:pt x="172" y="604"/>
                  </a:cubicBezTo>
                  <a:cubicBezTo>
                    <a:pt x="168" y="580"/>
                    <a:pt x="175" y="551"/>
                    <a:pt x="182" y="528"/>
                  </a:cubicBezTo>
                  <a:cubicBezTo>
                    <a:pt x="190" y="501"/>
                    <a:pt x="211" y="483"/>
                    <a:pt x="229" y="462"/>
                  </a:cubicBezTo>
                  <a:cubicBezTo>
                    <a:pt x="247" y="440"/>
                    <a:pt x="262" y="414"/>
                    <a:pt x="272" y="386"/>
                  </a:cubicBezTo>
                  <a:cubicBezTo>
                    <a:pt x="275" y="378"/>
                    <a:pt x="278" y="370"/>
                    <a:pt x="280" y="362"/>
                  </a:cubicBezTo>
                  <a:cubicBezTo>
                    <a:pt x="284" y="420"/>
                    <a:pt x="307" y="484"/>
                    <a:pt x="307" y="484"/>
                  </a:cubicBezTo>
                  <a:cubicBezTo>
                    <a:pt x="299" y="437"/>
                    <a:pt x="325" y="406"/>
                    <a:pt x="325" y="406"/>
                  </a:cubicBezTo>
                  <a:cubicBezTo>
                    <a:pt x="397" y="291"/>
                    <a:pt x="370" y="198"/>
                    <a:pt x="370" y="198"/>
                  </a:cubicBezTo>
                  <a:cubicBezTo>
                    <a:pt x="351" y="85"/>
                    <a:pt x="277" y="0"/>
                    <a:pt x="189" y="0"/>
                  </a:cubicBezTo>
                  <a:cubicBezTo>
                    <a:pt x="87" y="0"/>
                    <a:pt x="3" y="114"/>
                    <a:pt x="3" y="254"/>
                  </a:cubicBezTo>
                  <a:cubicBezTo>
                    <a:pt x="3" y="258"/>
                    <a:pt x="2" y="263"/>
                    <a:pt x="2" y="268"/>
                  </a:cubicBezTo>
                  <a:close/>
                </a:path>
              </a:pathLst>
            </a:custGeom>
            <a:solidFill>
              <a:srgbClr val="F15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51" name="Freeform 134">
              <a:extLst>
                <a:ext uri="{FF2B5EF4-FFF2-40B4-BE49-F238E27FC236}">
                  <a16:creationId xmlns:a16="http://schemas.microsoft.com/office/drawing/2014/main" id="{30B811A1-C8A6-43A6-B9E8-90397F5380C7}"/>
                </a:ext>
              </a:extLst>
            </p:cNvPr>
            <p:cNvSpPr>
              <a:spLocks/>
            </p:cNvSpPr>
            <p:nvPr/>
          </p:nvSpPr>
          <p:spPr bwMode="auto">
            <a:xfrm rot="2700000" flipH="1">
              <a:off x="6176406" y="2803550"/>
              <a:ext cx="154413" cy="197568"/>
            </a:xfrm>
            <a:custGeom>
              <a:avLst/>
              <a:gdLst>
                <a:gd name="T0" fmla="*/ 581760 w 324"/>
                <a:gd name="T1" fmla="*/ 0 h 415"/>
                <a:gd name="T2" fmla="*/ 1148410 w 324"/>
                <a:gd name="T3" fmla="*/ 648083 h 415"/>
                <a:gd name="T4" fmla="*/ 1152187 w 324"/>
                <a:gd name="T5" fmla="*/ 655619 h 415"/>
                <a:gd name="T6" fmla="*/ 1152187 w 324"/>
                <a:gd name="T7" fmla="*/ 663154 h 415"/>
                <a:gd name="T8" fmla="*/ 1042635 w 324"/>
                <a:gd name="T9" fmla="*/ 1273558 h 415"/>
                <a:gd name="T10" fmla="*/ 963304 w 324"/>
                <a:gd name="T11" fmla="*/ 983428 h 415"/>
                <a:gd name="T12" fmla="*/ 868863 w 324"/>
                <a:gd name="T13" fmla="*/ 1137913 h 415"/>
                <a:gd name="T14" fmla="*/ 642203 w 324"/>
                <a:gd name="T15" fmla="*/ 1552384 h 415"/>
                <a:gd name="T16" fmla="*/ 630870 w 324"/>
                <a:gd name="T17" fmla="*/ 1563688 h 415"/>
                <a:gd name="T18" fmla="*/ 630870 w 324"/>
                <a:gd name="T19" fmla="*/ 1541080 h 415"/>
                <a:gd name="T20" fmla="*/ 245548 w 324"/>
                <a:gd name="T21" fmla="*/ 859086 h 415"/>
                <a:gd name="T22" fmla="*/ 196439 w 324"/>
                <a:gd name="T23" fmla="*/ 862854 h 415"/>
                <a:gd name="T24" fmla="*/ 7555 w 324"/>
                <a:gd name="T25" fmla="*/ 964588 h 415"/>
                <a:gd name="T26" fmla="*/ 3778 w 324"/>
                <a:gd name="T27" fmla="*/ 945749 h 415"/>
                <a:gd name="T28" fmla="*/ 3778 w 324"/>
                <a:gd name="T29" fmla="*/ 938213 h 415"/>
                <a:gd name="T30" fmla="*/ 0 w 324"/>
                <a:gd name="T31" fmla="*/ 900534 h 415"/>
                <a:gd name="T32" fmla="*/ 0 w 324"/>
                <a:gd name="T33" fmla="*/ 889230 h 415"/>
                <a:gd name="T34" fmla="*/ 0 w 324"/>
                <a:gd name="T35" fmla="*/ 840247 h 415"/>
                <a:gd name="T36" fmla="*/ 581760 w 324"/>
                <a:gd name="T37" fmla="*/ 0 h 4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24" h="415">
                  <a:moveTo>
                    <a:pt x="154" y="0"/>
                  </a:moveTo>
                  <a:cubicBezTo>
                    <a:pt x="225" y="0"/>
                    <a:pt x="288" y="73"/>
                    <a:pt x="304" y="172"/>
                  </a:cubicBezTo>
                  <a:cubicBezTo>
                    <a:pt x="305" y="174"/>
                    <a:pt x="305" y="174"/>
                    <a:pt x="305" y="174"/>
                  </a:cubicBezTo>
                  <a:cubicBezTo>
                    <a:pt x="305" y="176"/>
                    <a:pt x="305" y="176"/>
                    <a:pt x="305" y="176"/>
                  </a:cubicBezTo>
                  <a:cubicBezTo>
                    <a:pt x="306" y="179"/>
                    <a:pt x="324" y="248"/>
                    <a:pt x="276" y="338"/>
                  </a:cubicBezTo>
                  <a:cubicBezTo>
                    <a:pt x="276" y="335"/>
                    <a:pt x="256" y="263"/>
                    <a:pt x="255" y="261"/>
                  </a:cubicBezTo>
                  <a:cubicBezTo>
                    <a:pt x="256" y="270"/>
                    <a:pt x="235" y="292"/>
                    <a:pt x="230" y="302"/>
                  </a:cubicBezTo>
                  <a:cubicBezTo>
                    <a:pt x="209" y="338"/>
                    <a:pt x="198" y="379"/>
                    <a:pt x="170" y="412"/>
                  </a:cubicBezTo>
                  <a:cubicBezTo>
                    <a:pt x="169" y="413"/>
                    <a:pt x="168" y="414"/>
                    <a:pt x="167" y="415"/>
                  </a:cubicBezTo>
                  <a:cubicBezTo>
                    <a:pt x="167" y="413"/>
                    <a:pt x="167" y="411"/>
                    <a:pt x="167" y="409"/>
                  </a:cubicBezTo>
                  <a:cubicBezTo>
                    <a:pt x="159" y="260"/>
                    <a:pt x="107" y="228"/>
                    <a:pt x="65" y="228"/>
                  </a:cubicBezTo>
                  <a:cubicBezTo>
                    <a:pt x="61" y="228"/>
                    <a:pt x="57" y="229"/>
                    <a:pt x="52" y="229"/>
                  </a:cubicBezTo>
                  <a:cubicBezTo>
                    <a:pt x="33" y="232"/>
                    <a:pt x="15" y="242"/>
                    <a:pt x="2" y="256"/>
                  </a:cubicBezTo>
                  <a:cubicBezTo>
                    <a:pt x="2" y="254"/>
                    <a:pt x="1" y="253"/>
                    <a:pt x="1" y="251"/>
                  </a:cubicBezTo>
                  <a:cubicBezTo>
                    <a:pt x="1" y="249"/>
                    <a:pt x="1" y="249"/>
                    <a:pt x="1" y="249"/>
                  </a:cubicBezTo>
                  <a:cubicBezTo>
                    <a:pt x="1" y="246"/>
                    <a:pt x="1" y="242"/>
                    <a:pt x="0" y="239"/>
                  </a:cubicBezTo>
                  <a:cubicBezTo>
                    <a:pt x="0" y="239"/>
                    <a:pt x="0" y="236"/>
                    <a:pt x="0" y="236"/>
                  </a:cubicBezTo>
                  <a:cubicBezTo>
                    <a:pt x="0" y="231"/>
                    <a:pt x="0" y="227"/>
                    <a:pt x="0" y="223"/>
                  </a:cubicBezTo>
                  <a:cubicBezTo>
                    <a:pt x="0" y="100"/>
                    <a:pt x="69" y="0"/>
                    <a:pt x="154" y="0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52" name="Freeform 135">
              <a:extLst>
                <a:ext uri="{FF2B5EF4-FFF2-40B4-BE49-F238E27FC236}">
                  <a16:creationId xmlns:a16="http://schemas.microsoft.com/office/drawing/2014/main" id="{1AC1754F-40A9-49C9-8D8D-46E10A281AF1}"/>
                </a:ext>
              </a:extLst>
            </p:cNvPr>
            <p:cNvSpPr>
              <a:spLocks/>
            </p:cNvSpPr>
            <p:nvPr/>
          </p:nvSpPr>
          <p:spPr bwMode="auto">
            <a:xfrm rot="2700000" flipH="1">
              <a:off x="6216128" y="2815389"/>
              <a:ext cx="101140" cy="142811"/>
            </a:xfrm>
            <a:custGeom>
              <a:avLst/>
              <a:gdLst>
                <a:gd name="T0" fmla="*/ 162607 w 212"/>
                <a:gd name="T1" fmla="*/ 535009 h 300"/>
                <a:gd name="T2" fmla="*/ 128573 w 212"/>
                <a:gd name="T3" fmla="*/ 535009 h 300"/>
                <a:gd name="T4" fmla="*/ 3782 w 212"/>
                <a:gd name="T5" fmla="*/ 599059 h 300"/>
                <a:gd name="T6" fmla="*/ 3782 w 212"/>
                <a:gd name="T7" fmla="*/ 587756 h 300"/>
                <a:gd name="T8" fmla="*/ 3782 w 212"/>
                <a:gd name="T9" fmla="*/ 583988 h 300"/>
                <a:gd name="T10" fmla="*/ 0 w 212"/>
                <a:gd name="T11" fmla="*/ 557615 h 300"/>
                <a:gd name="T12" fmla="*/ 0 w 212"/>
                <a:gd name="T13" fmla="*/ 550079 h 300"/>
                <a:gd name="T14" fmla="*/ 0 w 212"/>
                <a:gd name="T15" fmla="*/ 523706 h 300"/>
                <a:gd name="T16" fmla="*/ 381936 w 212"/>
                <a:gd name="T17" fmla="*/ 0 h 300"/>
                <a:gd name="T18" fmla="*/ 752528 w 212"/>
                <a:gd name="T19" fmla="*/ 403140 h 300"/>
                <a:gd name="T20" fmla="*/ 756309 w 212"/>
                <a:gd name="T21" fmla="*/ 406908 h 300"/>
                <a:gd name="T22" fmla="*/ 756309 w 212"/>
                <a:gd name="T23" fmla="*/ 410676 h 300"/>
                <a:gd name="T24" fmla="*/ 684460 w 212"/>
                <a:gd name="T25" fmla="*/ 791210 h 300"/>
                <a:gd name="T26" fmla="*/ 631518 w 212"/>
                <a:gd name="T27" fmla="*/ 610362 h 300"/>
                <a:gd name="T28" fmla="*/ 567232 w 212"/>
                <a:gd name="T29" fmla="*/ 704554 h 300"/>
                <a:gd name="T30" fmla="*/ 457567 w 212"/>
                <a:gd name="T31" fmla="*/ 1130300 h 300"/>
                <a:gd name="T32" fmla="*/ 162607 w 212"/>
                <a:gd name="T33" fmla="*/ 535009 h 3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12" h="300">
                  <a:moveTo>
                    <a:pt x="43" y="142"/>
                  </a:moveTo>
                  <a:cubicBezTo>
                    <a:pt x="40" y="142"/>
                    <a:pt x="37" y="142"/>
                    <a:pt x="34" y="142"/>
                  </a:cubicBezTo>
                  <a:cubicBezTo>
                    <a:pt x="21" y="144"/>
                    <a:pt x="10" y="150"/>
                    <a:pt x="1" y="159"/>
                  </a:cubicBezTo>
                  <a:cubicBezTo>
                    <a:pt x="1" y="158"/>
                    <a:pt x="1" y="157"/>
                    <a:pt x="1" y="156"/>
                  </a:cubicBezTo>
                  <a:cubicBezTo>
                    <a:pt x="1" y="155"/>
                    <a:pt x="1" y="155"/>
                    <a:pt x="1" y="155"/>
                  </a:cubicBezTo>
                  <a:cubicBezTo>
                    <a:pt x="0" y="152"/>
                    <a:pt x="0" y="150"/>
                    <a:pt x="0" y="148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3"/>
                    <a:pt x="0" y="141"/>
                    <a:pt x="0" y="139"/>
                  </a:cubicBezTo>
                  <a:cubicBezTo>
                    <a:pt x="0" y="62"/>
                    <a:pt x="45" y="0"/>
                    <a:pt x="101" y="0"/>
                  </a:cubicBezTo>
                  <a:cubicBezTo>
                    <a:pt x="147" y="0"/>
                    <a:pt x="189" y="45"/>
                    <a:pt x="199" y="107"/>
                  </a:cubicBezTo>
                  <a:cubicBezTo>
                    <a:pt x="200" y="108"/>
                    <a:pt x="200" y="108"/>
                    <a:pt x="200" y="108"/>
                  </a:cubicBezTo>
                  <a:cubicBezTo>
                    <a:pt x="200" y="109"/>
                    <a:pt x="200" y="109"/>
                    <a:pt x="200" y="109"/>
                  </a:cubicBezTo>
                  <a:cubicBezTo>
                    <a:pt x="201" y="111"/>
                    <a:pt x="212" y="154"/>
                    <a:pt x="181" y="210"/>
                  </a:cubicBezTo>
                  <a:cubicBezTo>
                    <a:pt x="181" y="208"/>
                    <a:pt x="167" y="164"/>
                    <a:pt x="167" y="162"/>
                  </a:cubicBezTo>
                  <a:cubicBezTo>
                    <a:pt x="168" y="168"/>
                    <a:pt x="154" y="181"/>
                    <a:pt x="150" y="187"/>
                  </a:cubicBezTo>
                  <a:cubicBezTo>
                    <a:pt x="137" y="210"/>
                    <a:pt x="126" y="275"/>
                    <a:pt x="121" y="300"/>
                  </a:cubicBezTo>
                  <a:cubicBezTo>
                    <a:pt x="121" y="300"/>
                    <a:pt x="94" y="134"/>
                    <a:pt x="43" y="142"/>
                  </a:cubicBez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53" name="Freeform 107">
              <a:extLst>
                <a:ext uri="{FF2B5EF4-FFF2-40B4-BE49-F238E27FC236}">
                  <a16:creationId xmlns:a16="http://schemas.microsoft.com/office/drawing/2014/main" id="{7FA8DA1D-DF26-4639-B233-FE1F7EAF71B7}"/>
                </a:ext>
              </a:extLst>
            </p:cNvPr>
            <p:cNvSpPr>
              <a:spLocks/>
            </p:cNvSpPr>
            <p:nvPr/>
          </p:nvSpPr>
          <p:spPr bwMode="auto">
            <a:xfrm rot="2700000" flipH="1">
              <a:off x="6219230" y="2554544"/>
              <a:ext cx="183510" cy="293579"/>
            </a:xfrm>
            <a:custGeom>
              <a:avLst/>
              <a:gdLst>
                <a:gd name="T0" fmla="*/ 587375 w 312"/>
                <a:gd name="T1" fmla="*/ 0 h 495"/>
                <a:gd name="T2" fmla="*/ 1174750 w 312"/>
                <a:gd name="T3" fmla="*/ 597631 h 495"/>
                <a:gd name="T4" fmla="*/ 1174750 w 312"/>
                <a:gd name="T5" fmla="*/ 612666 h 495"/>
                <a:gd name="T6" fmla="*/ 1174750 w 312"/>
                <a:gd name="T7" fmla="*/ 612666 h 495"/>
                <a:gd name="T8" fmla="*/ 798228 w 312"/>
                <a:gd name="T9" fmla="*/ 1804170 h 495"/>
                <a:gd name="T10" fmla="*/ 779401 w 312"/>
                <a:gd name="T11" fmla="*/ 1826722 h 495"/>
                <a:gd name="T12" fmla="*/ 779401 w 312"/>
                <a:gd name="T13" fmla="*/ 1826722 h 495"/>
                <a:gd name="T14" fmla="*/ 779401 w 312"/>
                <a:gd name="T15" fmla="*/ 1826722 h 495"/>
                <a:gd name="T16" fmla="*/ 692801 w 312"/>
                <a:gd name="T17" fmla="*/ 1860550 h 495"/>
                <a:gd name="T18" fmla="*/ 579845 w 312"/>
                <a:gd name="T19" fmla="*/ 1762824 h 495"/>
                <a:gd name="T20" fmla="*/ 587375 w 312"/>
                <a:gd name="T21" fmla="*/ 1740272 h 495"/>
                <a:gd name="T22" fmla="*/ 587375 w 312"/>
                <a:gd name="T23" fmla="*/ 1740272 h 495"/>
                <a:gd name="T24" fmla="*/ 621262 w 312"/>
                <a:gd name="T25" fmla="*/ 1559855 h 495"/>
                <a:gd name="T26" fmla="*/ 459357 w 312"/>
                <a:gd name="T27" fmla="*/ 1168952 h 495"/>
                <a:gd name="T28" fmla="*/ 459357 w 312"/>
                <a:gd name="T29" fmla="*/ 1165193 h 495"/>
                <a:gd name="T30" fmla="*/ 158139 w 312"/>
                <a:gd name="T31" fmla="*/ 992293 h 495"/>
                <a:gd name="T32" fmla="*/ 0 w 312"/>
                <a:gd name="T33" fmla="*/ 590114 h 495"/>
                <a:gd name="T34" fmla="*/ 587375 w 312"/>
                <a:gd name="T35" fmla="*/ 0 h 49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connsiteX0" fmla="*/ 5000 w 10000"/>
                <a:gd name="connsiteY0" fmla="*/ 0 h 10000"/>
                <a:gd name="connsiteX1" fmla="*/ 10000 w 10000"/>
                <a:gd name="connsiteY1" fmla="*/ 3212 h 10000"/>
                <a:gd name="connsiteX2" fmla="*/ 10000 w 10000"/>
                <a:gd name="connsiteY2" fmla="*/ 3293 h 10000"/>
                <a:gd name="connsiteX3" fmla="*/ 10000 w 10000"/>
                <a:gd name="connsiteY3" fmla="*/ 3293 h 10000"/>
                <a:gd name="connsiteX4" fmla="*/ 6795 w 10000"/>
                <a:gd name="connsiteY4" fmla="*/ 9697 h 10000"/>
                <a:gd name="connsiteX5" fmla="*/ 6635 w 10000"/>
                <a:gd name="connsiteY5" fmla="*/ 9818 h 10000"/>
                <a:gd name="connsiteX6" fmla="*/ 6635 w 10000"/>
                <a:gd name="connsiteY6" fmla="*/ 9818 h 10000"/>
                <a:gd name="connsiteX7" fmla="*/ 6635 w 10000"/>
                <a:gd name="connsiteY7" fmla="*/ 9818 h 10000"/>
                <a:gd name="connsiteX8" fmla="*/ 5897 w 10000"/>
                <a:gd name="connsiteY8" fmla="*/ 10000 h 10000"/>
                <a:gd name="connsiteX9" fmla="*/ 4936 w 10000"/>
                <a:gd name="connsiteY9" fmla="*/ 9475 h 10000"/>
                <a:gd name="connsiteX10" fmla="*/ 5000 w 10000"/>
                <a:gd name="connsiteY10" fmla="*/ 9354 h 10000"/>
                <a:gd name="connsiteX11" fmla="*/ 5288 w 10000"/>
                <a:gd name="connsiteY11" fmla="*/ 8384 h 10000"/>
                <a:gd name="connsiteX12" fmla="*/ 3910 w 10000"/>
                <a:gd name="connsiteY12" fmla="*/ 6283 h 10000"/>
                <a:gd name="connsiteX13" fmla="*/ 3910 w 10000"/>
                <a:gd name="connsiteY13" fmla="*/ 6263 h 10000"/>
                <a:gd name="connsiteX14" fmla="*/ 1346 w 10000"/>
                <a:gd name="connsiteY14" fmla="*/ 5333 h 10000"/>
                <a:gd name="connsiteX15" fmla="*/ 0 w 10000"/>
                <a:gd name="connsiteY15" fmla="*/ 3172 h 10000"/>
                <a:gd name="connsiteX16" fmla="*/ 5000 w 10000"/>
                <a:gd name="connsiteY16" fmla="*/ 0 h 10000"/>
                <a:gd name="connsiteX0" fmla="*/ 5000 w 10000"/>
                <a:gd name="connsiteY0" fmla="*/ 0 h 10000"/>
                <a:gd name="connsiteX1" fmla="*/ 10000 w 10000"/>
                <a:gd name="connsiteY1" fmla="*/ 3212 h 10000"/>
                <a:gd name="connsiteX2" fmla="*/ 10000 w 10000"/>
                <a:gd name="connsiteY2" fmla="*/ 3293 h 10000"/>
                <a:gd name="connsiteX3" fmla="*/ 10000 w 10000"/>
                <a:gd name="connsiteY3" fmla="*/ 3293 h 10000"/>
                <a:gd name="connsiteX4" fmla="*/ 6795 w 10000"/>
                <a:gd name="connsiteY4" fmla="*/ 9697 h 10000"/>
                <a:gd name="connsiteX5" fmla="*/ 6635 w 10000"/>
                <a:gd name="connsiteY5" fmla="*/ 9818 h 10000"/>
                <a:gd name="connsiteX6" fmla="*/ 6635 w 10000"/>
                <a:gd name="connsiteY6" fmla="*/ 9818 h 10000"/>
                <a:gd name="connsiteX7" fmla="*/ 6635 w 10000"/>
                <a:gd name="connsiteY7" fmla="*/ 9818 h 10000"/>
                <a:gd name="connsiteX8" fmla="*/ 5897 w 10000"/>
                <a:gd name="connsiteY8" fmla="*/ 10000 h 10000"/>
                <a:gd name="connsiteX9" fmla="*/ 4936 w 10000"/>
                <a:gd name="connsiteY9" fmla="*/ 9475 h 10000"/>
                <a:gd name="connsiteX10" fmla="*/ 5288 w 10000"/>
                <a:gd name="connsiteY10" fmla="*/ 8384 h 10000"/>
                <a:gd name="connsiteX11" fmla="*/ 3910 w 10000"/>
                <a:gd name="connsiteY11" fmla="*/ 6283 h 10000"/>
                <a:gd name="connsiteX12" fmla="*/ 3910 w 10000"/>
                <a:gd name="connsiteY12" fmla="*/ 6263 h 10000"/>
                <a:gd name="connsiteX13" fmla="*/ 1346 w 10000"/>
                <a:gd name="connsiteY13" fmla="*/ 5333 h 10000"/>
                <a:gd name="connsiteX14" fmla="*/ 0 w 10000"/>
                <a:gd name="connsiteY14" fmla="*/ 3172 h 10000"/>
                <a:gd name="connsiteX15" fmla="*/ 5000 w 10000"/>
                <a:gd name="connsiteY15" fmla="*/ 0 h 10000"/>
                <a:gd name="connsiteX0" fmla="*/ 5000 w 10000"/>
                <a:gd name="connsiteY0" fmla="*/ 0 h 10086"/>
                <a:gd name="connsiteX1" fmla="*/ 10000 w 10000"/>
                <a:gd name="connsiteY1" fmla="*/ 3212 h 10086"/>
                <a:gd name="connsiteX2" fmla="*/ 10000 w 10000"/>
                <a:gd name="connsiteY2" fmla="*/ 3293 h 10086"/>
                <a:gd name="connsiteX3" fmla="*/ 10000 w 10000"/>
                <a:gd name="connsiteY3" fmla="*/ 3293 h 10086"/>
                <a:gd name="connsiteX4" fmla="*/ 6795 w 10000"/>
                <a:gd name="connsiteY4" fmla="*/ 9697 h 10086"/>
                <a:gd name="connsiteX5" fmla="*/ 6635 w 10000"/>
                <a:gd name="connsiteY5" fmla="*/ 9818 h 10086"/>
                <a:gd name="connsiteX6" fmla="*/ 6635 w 10000"/>
                <a:gd name="connsiteY6" fmla="*/ 9818 h 10086"/>
                <a:gd name="connsiteX7" fmla="*/ 6635 w 10000"/>
                <a:gd name="connsiteY7" fmla="*/ 9818 h 10086"/>
                <a:gd name="connsiteX8" fmla="*/ 5897 w 10000"/>
                <a:gd name="connsiteY8" fmla="*/ 10000 h 10086"/>
                <a:gd name="connsiteX9" fmla="*/ 5288 w 10000"/>
                <a:gd name="connsiteY9" fmla="*/ 8384 h 10086"/>
                <a:gd name="connsiteX10" fmla="*/ 3910 w 10000"/>
                <a:gd name="connsiteY10" fmla="*/ 6283 h 10086"/>
                <a:gd name="connsiteX11" fmla="*/ 3910 w 10000"/>
                <a:gd name="connsiteY11" fmla="*/ 6263 h 10086"/>
                <a:gd name="connsiteX12" fmla="*/ 1346 w 10000"/>
                <a:gd name="connsiteY12" fmla="*/ 5333 h 10086"/>
                <a:gd name="connsiteX13" fmla="*/ 0 w 10000"/>
                <a:gd name="connsiteY13" fmla="*/ 3172 h 10086"/>
                <a:gd name="connsiteX14" fmla="*/ 5000 w 10000"/>
                <a:gd name="connsiteY14" fmla="*/ 0 h 1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000" h="10086">
                  <a:moveTo>
                    <a:pt x="5000" y="0"/>
                  </a:moveTo>
                  <a:cubicBezTo>
                    <a:pt x="7756" y="0"/>
                    <a:pt x="10000" y="1455"/>
                    <a:pt x="10000" y="3212"/>
                  </a:cubicBezTo>
                  <a:lnTo>
                    <a:pt x="10000" y="3293"/>
                  </a:lnTo>
                  <a:lnTo>
                    <a:pt x="10000" y="3293"/>
                  </a:lnTo>
                  <a:cubicBezTo>
                    <a:pt x="10000" y="5717"/>
                    <a:pt x="8814" y="7859"/>
                    <a:pt x="6795" y="9697"/>
                  </a:cubicBezTo>
                  <a:cubicBezTo>
                    <a:pt x="6731" y="9737"/>
                    <a:pt x="6699" y="9778"/>
                    <a:pt x="6635" y="9818"/>
                  </a:cubicBezTo>
                  <a:lnTo>
                    <a:pt x="6635" y="9818"/>
                  </a:lnTo>
                  <a:lnTo>
                    <a:pt x="6635" y="9818"/>
                  </a:lnTo>
                  <a:cubicBezTo>
                    <a:pt x="6442" y="9919"/>
                    <a:pt x="6121" y="10239"/>
                    <a:pt x="5897" y="10000"/>
                  </a:cubicBezTo>
                  <a:cubicBezTo>
                    <a:pt x="5673" y="9761"/>
                    <a:pt x="5619" y="9003"/>
                    <a:pt x="5288" y="8384"/>
                  </a:cubicBezTo>
                  <a:cubicBezTo>
                    <a:pt x="5064" y="7556"/>
                    <a:pt x="4744" y="6848"/>
                    <a:pt x="3910" y="6283"/>
                  </a:cubicBezTo>
                  <a:lnTo>
                    <a:pt x="3910" y="6263"/>
                  </a:lnTo>
                  <a:cubicBezTo>
                    <a:pt x="3237" y="5818"/>
                    <a:pt x="2340" y="5475"/>
                    <a:pt x="1346" y="5333"/>
                  </a:cubicBezTo>
                  <a:cubicBezTo>
                    <a:pt x="513" y="4768"/>
                    <a:pt x="0" y="4000"/>
                    <a:pt x="0" y="3172"/>
                  </a:cubicBezTo>
                  <a:cubicBezTo>
                    <a:pt x="0" y="1414"/>
                    <a:pt x="2244" y="0"/>
                    <a:pt x="5000" y="0"/>
                  </a:cubicBezTo>
                  <a:close/>
                </a:path>
              </a:pathLst>
            </a:custGeom>
            <a:solidFill>
              <a:srgbClr val="B7CB45">
                <a:alpha val="73000"/>
              </a:srgbClr>
            </a:solidFill>
            <a:ln>
              <a:noFill/>
            </a:ln>
          </p:spPr>
          <p:txBody>
            <a:bodyPr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54" name="Freeform 107">
              <a:extLst>
                <a:ext uri="{FF2B5EF4-FFF2-40B4-BE49-F238E27FC236}">
                  <a16:creationId xmlns:a16="http://schemas.microsoft.com/office/drawing/2014/main" id="{1BB19D1E-F81B-4A83-876F-22CA018EF029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6369742" y="2705056"/>
              <a:ext cx="183510" cy="293579"/>
            </a:xfrm>
            <a:custGeom>
              <a:avLst/>
              <a:gdLst>
                <a:gd name="T0" fmla="*/ 587375 w 312"/>
                <a:gd name="T1" fmla="*/ 0 h 495"/>
                <a:gd name="T2" fmla="*/ 1174750 w 312"/>
                <a:gd name="T3" fmla="*/ 597631 h 495"/>
                <a:gd name="T4" fmla="*/ 1174750 w 312"/>
                <a:gd name="T5" fmla="*/ 612666 h 495"/>
                <a:gd name="T6" fmla="*/ 1174750 w 312"/>
                <a:gd name="T7" fmla="*/ 612666 h 495"/>
                <a:gd name="T8" fmla="*/ 798228 w 312"/>
                <a:gd name="T9" fmla="*/ 1804170 h 495"/>
                <a:gd name="T10" fmla="*/ 779401 w 312"/>
                <a:gd name="T11" fmla="*/ 1826722 h 495"/>
                <a:gd name="T12" fmla="*/ 779401 w 312"/>
                <a:gd name="T13" fmla="*/ 1826722 h 495"/>
                <a:gd name="T14" fmla="*/ 779401 w 312"/>
                <a:gd name="T15" fmla="*/ 1826722 h 495"/>
                <a:gd name="T16" fmla="*/ 692801 w 312"/>
                <a:gd name="T17" fmla="*/ 1860550 h 495"/>
                <a:gd name="T18" fmla="*/ 579845 w 312"/>
                <a:gd name="T19" fmla="*/ 1762824 h 495"/>
                <a:gd name="T20" fmla="*/ 587375 w 312"/>
                <a:gd name="T21" fmla="*/ 1740272 h 495"/>
                <a:gd name="T22" fmla="*/ 587375 w 312"/>
                <a:gd name="T23" fmla="*/ 1740272 h 495"/>
                <a:gd name="T24" fmla="*/ 621262 w 312"/>
                <a:gd name="T25" fmla="*/ 1559855 h 495"/>
                <a:gd name="T26" fmla="*/ 459357 w 312"/>
                <a:gd name="T27" fmla="*/ 1168952 h 495"/>
                <a:gd name="T28" fmla="*/ 459357 w 312"/>
                <a:gd name="T29" fmla="*/ 1165193 h 495"/>
                <a:gd name="T30" fmla="*/ 158139 w 312"/>
                <a:gd name="T31" fmla="*/ 992293 h 495"/>
                <a:gd name="T32" fmla="*/ 0 w 312"/>
                <a:gd name="T33" fmla="*/ 590114 h 495"/>
                <a:gd name="T34" fmla="*/ 587375 w 312"/>
                <a:gd name="T35" fmla="*/ 0 h 49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connsiteX0" fmla="*/ 5000 w 10000"/>
                <a:gd name="connsiteY0" fmla="*/ 0 h 10000"/>
                <a:gd name="connsiteX1" fmla="*/ 10000 w 10000"/>
                <a:gd name="connsiteY1" fmla="*/ 3212 h 10000"/>
                <a:gd name="connsiteX2" fmla="*/ 10000 w 10000"/>
                <a:gd name="connsiteY2" fmla="*/ 3293 h 10000"/>
                <a:gd name="connsiteX3" fmla="*/ 10000 w 10000"/>
                <a:gd name="connsiteY3" fmla="*/ 3293 h 10000"/>
                <a:gd name="connsiteX4" fmla="*/ 6795 w 10000"/>
                <a:gd name="connsiteY4" fmla="*/ 9697 h 10000"/>
                <a:gd name="connsiteX5" fmla="*/ 6635 w 10000"/>
                <a:gd name="connsiteY5" fmla="*/ 9818 h 10000"/>
                <a:gd name="connsiteX6" fmla="*/ 6635 w 10000"/>
                <a:gd name="connsiteY6" fmla="*/ 9818 h 10000"/>
                <a:gd name="connsiteX7" fmla="*/ 6635 w 10000"/>
                <a:gd name="connsiteY7" fmla="*/ 9818 h 10000"/>
                <a:gd name="connsiteX8" fmla="*/ 5897 w 10000"/>
                <a:gd name="connsiteY8" fmla="*/ 10000 h 10000"/>
                <a:gd name="connsiteX9" fmla="*/ 4936 w 10000"/>
                <a:gd name="connsiteY9" fmla="*/ 9475 h 10000"/>
                <a:gd name="connsiteX10" fmla="*/ 5000 w 10000"/>
                <a:gd name="connsiteY10" fmla="*/ 9354 h 10000"/>
                <a:gd name="connsiteX11" fmla="*/ 5288 w 10000"/>
                <a:gd name="connsiteY11" fmla="*/ 8384 h 10000"/>
                <a:gd name="connsiteX12" fmla="*/ 3910 w 10000"/>
                <a:gd name="connsiteY12" fmla="*/ 6283 h 10000"/>
                <a:gd name="connsiteX13" fmla="*/ 3910 w 10000"/>
                <a:gd name="connsiteY13" fmla="*/ 6263 h 10000"/>
                <a:gd name="connsiteX14" fmla="*/ 1346 w 10000"/>
                <a:gd name="connsiteY14" fmla="*/ 5333 h 10000"/>
                <a:gd name="connsiteX15" fmla="*/ 0 w 10000"/>
                <a:gd name="connsiteY15" fmla="*/ 3172 h 10000"/>
                <a:gd name="connsiteX16" fmla="*/ 5000 w 10000"/>
                <a:gd name="connsiteY16" fmla="*/ 0 h 10000"/>
                <a:gd name="connsiteX0" fmla="*/ 5000 w 10000"/>
                <a:gd name="connsiteY0" fmla="*/ 0 h 10000"/>
                <a:gd name="connsiteX1" fmla="*/ 10000 w 10000"/>
                <a:gd name="connsiteY1" fmla="*/ 3212 h 10000"/>
                <a:gd name="connsiteX2" fmla="*/ 10000 w 10000"/>
                <a:gd name="connsiteY2" fmla="*/ 3293 h 10000"/>
                <a:gd name="connsiteX3" fmla="*/ 10000 w 10000"/>
                <a:gd name="connsiteY3" fmla="*/ 3293 h 10000"/>
                <a:gd name="connsiteX4" fmla="*/ 6795 w 10000"/>
                <a:gd name="connsiteY4" fmla="*/ 9697 h 10000"/>
                <a:gd name="connsiteX5" fmla="*/ 6635 w 10000"/>
                <a:gd name="connsiteY5" fmla="*/ 9818 h 10000"/>
                <a:gd name="connsiteX6" fmla="*/ 6635 w 10000"/>
                <a:gd name="connsiteY6" fmla="*/ 9818 h 10000"/>
                <a:gd name="connsiteX7" fmla="*/ 6635 w 10000"/>
                <a:gd name="connsiteY7" fmla="*/ 9818 h 10000"/>
                <a:gd name="connsiteX8" fmla="*/ 5897 w 10000"/>
                <a:gd name="connsiteY8" fmla="*/ 10000 h 10000"/>
                <a:gd name="connsiteX9" fmla="*/ 4936 w 10000"/>
                <a:gd name="connsiteY9" fmla="*/ 9475 h 10000"/>
                <a:gd name="connsiteX10" fmla="*/ 5288 w 10000"/>
                <a:gd name="connsiteY10" fmla="*/ 8384 h 10000"/>
                <a:gd name="connsiteX11" fmla="*/ 3910 w 10000"/>
                <a:gd name="connsiteY11" fmla="*/ 6283 h 10000"/>
                <a:gd name="connsiteX12" fmla="*/ 3910 w 10000"/>
                <a:gd name="connsiteY12" fmla="*/ 6263 h 10000"/>
                <a:gd name="connsiteX13" fmla="*/ 1346 w 10000"/>
                <a:gd name="connsiteY13" fmla="*/ 5333 h 10000"/>
                <a:gd name="connsiteX14" fmla="*/ 0 w 10000"/>
                <a:gd name="connsiteY14" fmla="*/ 3172 h 10000"/>
                <a:gd name="connsiteX15" fmla="*/ 5000 w 10000"/>
                <a:gd name="connsiteY15" fmla="*/ 0 h 10000"/>
                <a:gd name="connsiteX0" fmla="*/ 5000 w 10000"/>
                <a:gd name="connsiteY0" fmla="*/ 0 h 10086"/>
                <a:gd name="connsiteX1" fmla="*/ 10000 w 10000"/>
                <a:gd name="connsiteY1" fmla="*/ 3212 h 10086"/>
                <a:gd name="connsiteX2" fmla="*/ 10000 w 10000"/>
                <a:gd name="connsiteY2" fmla="*/ 3293 h 10086"/>
                <a:gd name="connsiteX3" fmla="*/ 10000 w 10000"/>
                <a:gd name="connsiteY3" fmla="*/ 3293 h 10086"/>
                <a:gd name="connsiteX4" fmla="*/ 6795 w 10000"/>
                <a:gd name="connsiteY4" fmla="*/ 9697 h 10086"/>
                <a:gd name="connsiteX5" fmla="*/ 6635 w 10000"/>
                <a:gd name="connsiteY5" fmla="*/ 9818 h 10086"/>
                <a:gd name="connsiteX6" fmla="*/ 6635 w 10000"/>
                <a:gd name="connsiteY6" fmla="*/ 9818 h 10086"/>
                <a:gd name="connsiteX7" fmla="*/ 6635 w 10000"/>
                <a:gd name="connsiteY7" fmla="*/ 9818 h 10086"/>
                <a:gd name="connsiteX8" fmla="*/ 5897 w 10000"/>
                <a:gd name="connsiteY8" fmla="*/ 10000 h 10086"/>
                <a:gd name="connsiteX9" fmla="*/ 5288 w 10000"/>
                <a:gd name="connsiteY9" fmla="*/ 8384 h 10086"/>
                <a:gd name="connsiteX10" fmla="*/ 3910 w 10000"/>
                <a:gd name="connsiteY10" fmla="*/ 6283 h 10086"/>
                <a:gd name="connsiteX11" fmla="*/ 3910 w 10000"/>
                <a:gd name="connsiteY11" fmla="*/ 6263 h 10086"/>
                <a:gd name="connsiteX12" fmla="*/ 1346 w 10000"/>
                <a:gd name="connsiteY12" fmla="*/ 5333 h 10086"/>
                <a:gd name="connsiteX13" fmla="*/ 0 w 10000"/>
                <a:gd name="connsiteY13" fmla="*/ 3172 h 10086"/>
                <a:gd name="connsiteX14" fmla="*/ 5000 w 10000"/>
                <a:gd name="connsiteY14" fmla="*/ 0 h 1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000" h="10086">
                  <a:moveTo>
                    <a:pt x="5000" y="0"/>
                  </a:moveTo>
                  <a:cubicBezTo>
                    <a:pt x="7756" y="0"/>
                    <a:pt x="10000" y="1455"/>
                    <a:pt x="10000" y="3212"/>
                  </a:cubicBezTo>
                  <a:lnTo>
                    <a:pt x="10000" y="3293"/>
                  </a:lnTo>
                  <a:lnTo>
                    <a:pt x="10000" y="3293"/>
                  </a:lnTo>
                  <a:cubicBezTo>
                    <a:pt x="10000" y="5717"/>
                    <a:pt x="8814" y="7859"/>
                    <a:pt x="6795" y="9697"/>
                  </a:cubicBezTo>
                  <a:cubicBezTo>
                    <a:pt x="6731" y="9737"/>
                    <a:pt x="6699" y="9778"/>
                    <a:pt x="6635" y="9818"/>
                  </a:cubicBezTo>
                  <a:lnTo>
                    <a:pt x="6635" y="9818"/>
                  </a:lnTo>
                  <a:lnTo>
                    <a:pt x="6635" y="9818"/>
                  </a:lnTo>
                  <a:cubicBezTo>
                    <a:pt x="6442" y="9919"/>
                    <a:pt x="6121" y="10239"/>
                    <a:pt x="5897" y="10000"/>
                  </a:cubicBezTo>
                  <a:cubicBezTo>
                    <a:pt x="5673" y="9761"/>
                    <a:pt x="5619" y="9003"/>
                    <a:pt x="5288" y="8384"/>
                  </a:cubicBezTo>
                  <a:cubicBezTo>
                    <a:pt x="5064" y="7556"/>
                    <a:pt x="4744" y="6848"/>
                    <a:pt x="3910" y="6283"/>
                  </a:cubicBezTo>
                  <a:lnTo>
                    <a:pt x="3910" y="6263"/>
                  </a:lnTo>
                  <a:cubicBezTo>
                    <a:pt x="3237" y="5818"/>
                    <a:pt x="2340" y="5475"/>
                    <a:pt x="1346" y="5333"/>
                  </a:cubicBezTo>
                  <a:cubicBezTo>
                    <a:pt x="513" y="4768"/>
                    <a:pt x="0" y="4000"/>
                    <a:pt x="0" y="3172"/>
                  </a:cubicBezTo>
                  <a:cubicBezTo>
                    <a:pt x="0" y="1414"/>
                    <a:pt x="2244" y="0"/>
                    <a:pt x="5000" y="0"/>
                  </a:cubicBezTo>
                  <a:close/>
                </a:path>
              </a:pathLst>
            </a:custGeom>
            <a:solidFill>
              <a:srgbClr val="B7CB45">
                <a:alpha val="73000"/>
              </a:srgbClr>
            </a:solidFill>
            <a:ln>
              <a:noFill/>
            </a:ln>
          </p:spPr>
          <p:txBody>
            <a:bodyPr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55" name="Freeform 108">
              <a:extLst>
                <a:ext uri="{FF2B5EF4-FFF2-40B4-BE49-F238E27FC236}">
                  <a16:creationId xmlns:a16="http://schemas.microsoft.com/office/drawing/2014/main" id="{4430A0CA-01F9-45D4-A7E8-1835FDD880EB}"/>
                </a:ext>
              </a:extLst>
            </p:cNvPr>
            <p:cNvSpPr>
              <a:spLocks/>
            </p:cNvSpPr>
            <p:nvPr/>
          </p:nvSpPr>
          <p:spPr bwMode="auto">
            <a:xfrm rot="2700000">
              <a:off x="6407803" y="2259335"/>
              <a:ext cx="350653" cy="642255"/>
            </a:xfrm>
            <a:custGeom>
              <a:avLst/>
              <a:gdLst>
                <a:gd name="T0" fmla="*/ 1122363 w 596"/>
                <a:gd name="T1" fmla="*/ 4105275 h 1092"/>
                <a:gd name="T2" fmla="*/ 598844 w 596"/>
                <a:gd name="T3" fmla="*/ 4105275 h 1092"/>
                <a:gd name="T4" fmla="*/ 79093 w 596"/>
                <a:gd name="T5" fmla="*/ 1928577 h 1092"/>
                <a:gd name="T6" fmla="*/ 1122363 w 596"/>
                <a:gd name="T7" fmla="*/ 0 h 1092"/>
                <a:gd name="T8" fmla="*/ 1126129 w 596"/>
                <a:gd name="T9" fmla="*/ 0 h 1092"/>
                <a:gd name="T10" fmla="*/ 2165632 w 596"/>
                <a:gd name="T11" fmla="*/ 1928577 h 1092"/>
                <a:gd name="T12" fmla="*/ 1645881 w 596"/>
                <a:gd name="T13" fmla="*/ 4105275 h 1092"/>
                <a:gd name="T14" fmla="*/ 1122363 w 596"/>
                <a:gd name="T15" fmla="*/ 4105275 h 10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96" h="1092">
                  <a:moveTo>
                    <a:pt x="298" y="1092"/>
                  </a:moveTo>
                  <a:cubicBezTo>
                    <a:pt x="159" y="1092"/>
                    <a:pt x="159" y="1092"/>
                    <a:pt x="159" y="1092"/>
                  </a:cubicBezTo>
                  <a:cubicBezTo>
                    <a:pt x="31" y="824"/>
                    <a:pt x="21" y="513"/>
                    <a:pt x="21" y="513"/>
                  </a:cubicBezTo>
                  <a:cubicBezTo>
                    <a:pt x="0" y="212"/>
                    <a:pt x="298" y="0"/>
                    <a:pt x="298" y="0"/>
                  </a:cubicBezTo>
                  <a:cubicBezTo>
                    <a:pt x="299" y="0"/>
                    <a:pt x="299" y="0"/>
                    <a:pt x="299" y="0"/>
                  </a:cubicBezTo>
                  <a:cubicBezTo>
                    <a:pt x="299" y="0"/>
                    <a:pt x="596" y="212"/>
                    <a:pt x="575" y="513"/>
                  </a:cubicBezTo>
                  <a:cubicBezTo>
                    <a:pt x="575" y="513"/>
                    <a:pt x="566" y="824"/>
                    <a:pt x="437" y="1092"/>
                  </a:cubicBezTo>
                  <a:lnTo>
                    <a:pt x="298" y="1092"/>
                  </a:lnTo>
                  <a:close/>
                </a:path>
              </a:pathLst>
            </a:custGeom>
            <a:solidFill>
              <a:srgbClr val="B7CB45"/>
            </a:solidFill>
            <a:ln>
              <a:noFill/>
            </a:ln>
          </p:spPr>
          <p:txBody>
            <a:bodyPr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56" name="Oval 113">
              <a:extLst>
                <a:ext uri="{FF2B5EF4-FFF2-40B4-BE49-F238E27FC236}">
                  <a16:creationId xmlns:a16="http://schemas.microsoft.com/office/drawing/2014/main" id="{0CA068A8-4E06-4B33-B337-7F591689C8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>
              <a:off x="6568043" y="2481147"/>
              <a:ext cx="117123" cy="114085"/>
            </a:xfrm>
            <a:prstGeom prst="ellipse">
              <a:avLst/>
            </a:prstGeom>
            <a:solidFill>
              <a:schemeClr val="bg1">
                <a:alpha val="77000"/>
              </a:schemeClr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57" name="Oval 116">
              <a:extLst>
                <a:ext uri="{FF2B5EF4-FFF2-40B4-BE49-F238E27FC236}">
                  <a16:creationId xmlns:a16="http://schemas.microsoft.com/office/drawing/2014/main" id="{38139A25-BDD7-4C35-B2E6-18CA367DB97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>
              <a:off x="6500229" y="2593093"/>
              <a:ext cx="70303" cy="72640"/>
            </a:xfrm>
            <a:prstGeom prst="ellipse">
              <a:avLst/>
            </a:prstGeom>
            <a:solidFill>
              <a:schemeClr val="bg1">
                <a:alpha val="77000"/>
              </a:schemeClr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58" name="Oval 119">
              <a:extLst>
                <a:ext uri="{FF2B5EF4-FFF2-40B4-BE49-F238E27FC236}">
                  <a16:creationId xmlns:a16="http://schemas.microsoft.com/office/drawing/2014/main" id="{7E66F73E-2631-4931-9523-F6C4C44195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00000">
              <a:off x="6447912" y="2674106"/>
              <a:ext cx="43239" cy="42313"/>
            </a:xfrm>
            <a:prstGeom prst="ellipse">
              <a:avLst/>
            </a:prstGeom>
            <a:solidFill>
              <a:schemeClr val="bg1">
                <a:alpha val="77000"/>
              </a:schemeClr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59" name="Rectangle 27">
              <a:extLst>
                <a:ext uri="{FF2B5EF4-FFF2-40B4-BE49-F238E27FC236}">
                  <a16:creationId xmlns:a16="http://schemas.microsoft.com/office/drawing/2014/main" id="{7214F77D-8177-42B6-8718-2043BCBABBA7}"/>
                </a:ext>
              </a:extLst>
            </p:cNvPr>
            <p:cNvSpPr/>
            <p:nvPr/>
          </p:nvSpPr>
          <p:spPr>
            <a:xfrm rot="2700000">
              <a:off x="6301683" y="2797997"/>
              <a:ext cx="71523" cy="43830"/>
            </a:xfrm>
            <a:prstGeom prst="rect">
              <a:avLst/>
            </a:prstGeom>
            <a:solidFill>
              <a:srgbClr val="EB6949">
                <a:alpha val="73000"/>
              </a:srgb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cs typeface="+mn-ea"/>
                <a:sym typeface="+mn-lt"/>
              </a:endParaRPr>
            </a:p>
          </p:txBody>
        </p:sp>
      </p:grpSp>
      <p:sp>
        <p:nvSpPr>
          <p:cNvPr id="65" name="TextBox 26">
            <a:extLst>
              <a:ext uri="{FF2B5EF4-FFF2-40B4-BE49-F238E27FC236}">
                <a16:creationId xmlns:a16="http://schemas.microsoft.com/office/drawing/2014/main" id="{7743629B-261B-4C2A-97DC-ABE554818F3C}"/>
              </a:ext>
            </a:extLst>
          </p:cNvPr>
          <p:cNvSpPr txBox="1"/>
          <p:nvPr/>
        </p:nvSpPr>
        <p:spPr>
          <a:xfrm>
            <a:off x="1205257" y="5754710"/>
            <a:ext cx="6048432" cy="11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78140" tIns="0" rIns="178140" bIns="0" rtlCol="0" anchor="t">
            <a:noAutofit/>
          </a:bodyPr>
          <a:lstStyle>
            <a:defPPr>
              <a:defRPr lang="zh-CN"/>
            </a:defPPr>
            <a:lvl1pPr>
              <a:defRPr sz="1100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altLang="zh-CN" sz="2800" dirty="0">
                <a:solidFill>
                  <a:srgbClr val="00A1A3"/>
                </a:solidFill>
                <a:latin typeface="Bahnschrift" panose="020B0502040204020203" pitchFamily="34" charset="0"/>
                <a:sym typeface="+mn-lt"/>
              </a:rPr>
              <a:t>КОЛИЧЕСТВО ОБУЧАЕМЫХ В ОЧНОМ ФОРМАТЕ</a:t>
            </a:r>
            <a:endParaRPr lang="zh-CN" altLang="en-US" sz="2800" dirty="0">
              <a:solidFill>
                <a:srgbClr val="00A1A3"/>
              </a:solidFill>
              <a:latin typeface="Bahnschrift" panose="020B0502040204020203" pitchFamily="34" charset="0"/>
              <a:sym typeface="+mn-lt"/>
            </a:endParaRPr>
          </a:p>
        </p:txBody>
      </p:sp>
      <p:sp>
        <p:nvSpPr>
          <p:cNvPr id="66" name="TextBox 27">
            <a:extLst>
              <a:ext uri="{FF2B5EF4-FFF2-40B4-BE49-F238E27FC236}">
                <a16:creationId xmlns:a16="http://schemas.microsoft.com/office/drawing/2014/main" id="{5C832EE2-F6ED-4557-91E3-08607326A587}"/>
              </a:ext>
            </a:extLst>
          </p:cNvPr>
          <p:cNvSpPr txBox="1"/>
          <p:nvPr/>
        </p:nvSpPr>
        <p:spPr>
          <a:xfrm>
            <a:off x="3239834" y="4399375"/>
            <a:ext cx="2830951" cy="11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78140" tIns="0" rIns="178140" bIns="0" rtlCol="0" anchor="t">
            <a:noAutofit/>
          </a:bodyPr>
          <a:lstStyle>
            <a:defPPr>
              <a:defRPr lang="zh-CN"/>
            </a:defPPr>
            <a:lvl1pPr>
              <a:defRPr sz="1100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sym typeface="+mn-lt"/>
            </a:endParaRPr>
          </a:p>
        </p:txBody>
      </p:sp>
      <p:grpSp>
        <p:nvGrpSpPr>
          <p:cNvPr id="70" name="组合 77">
            <a:extLst>
              <a:ext uri="{FF2B5EF4-FFF2-40B4-BE49-F238E27FC236}">
                <a16:creationId xmlns:a16="http://schemas.microsoft.com/office/drawing/2014/main" id="{7BFC93CD-0376-4B92-AE12-12BC07D8063F}"/>
              </a:ext>
            </a:extLst>
          </p:cNvPr>
          <p:cNvGrpSpPr/>
          <p:nvPr/>
        </p:nvGrpSpPr>
        <p:grpSpPr>
          <a:xfrm>
            <a:off x="2078952" y="2190983"/>
            <a:ext cx="2912523" cy="2732323"/>
            <a:chOff x="1587794" y="-1879785"/>
            <a:chExt cx="6524127" cy="6444788"/>
          </a:xfrm>
          <a:solidFill>
            <a:srgbClr val="B7CB45"/>
          </a:solidFill>
          <a:effectLst/>
        </p:grpSpPr>
        <p:sp>
          <p:nvSpPr>
            <p:cNvPr id="71" name="同心圆 16">
              <a:extLst>
                <a:ext uri="{FF2B5EF4-FFF2-40B4-BE49-F238E27FC236}">
                  <a16:creationId xmlns:a16="http://schemas.microsoft.com/office/drawing/2014/main" id="{6108774D-9C63-4BEF-ABF0-7A78BC786D61}"/>
                </a:ext>
              </a:extLst>
            </p:cNvPr>
            <p:cNvSpPr/>
            <p:nvPr/>
          </p:nvSpPr>
          <p:spPr>
            <a:xfrm>
              <a:off x="1587794" y="-1879785"/>
              <a:ext cx="6524127" cy="6444788"/>
            </a:xfrm>
            <a:prstGeom prst="donut">
              <a:avLst>
                <a:gd name="adj" fmla="val 4879"/>
              </a:avLst>
            </a:prstGeom>
            <a:grpFill/>
            <a:ln>
              <a:noFill/>
            </a:ln>
            <a:effectLst/>
          </p:spPr>
          <p:txBody>
            <a:bodyPr anchor="ctr"/>
            <a:lstStyle/>
            <a:p>
              <a:pPr algn="ctr" defTabSz="914286"/>
              <a:endParaRPr lang="zh-CN" altLang="en-US" sz="1467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2" name="椭圆 79">
              <a:extLst>
                <a:ext uri="{FF2B5EF4-FFF2-40B4-BE49-F238E27FC236}">
                  <a16:creationId xmlns:a16="http://schemas.microsoft.com/office/drawing/2014/main" id="{6BBCD48A-8DF9-4AB1-AB80-7A3B66CEC77D}"/>
                </a:ext>
              </a:extLst>
            </p:cNvPr>
            <p:cNvSpPr/>
            <p:nvPr/>
          </p:nvSpPr>
          <p:spPr>
            <a:xfrm>
              <a:off x="2275914" y="-1225893"/>
              <a:ext cx="5147882" cy="5137000"/>
            </a:xfrm>
            <a:prstGeom prst="ellipse">
              <a:avLst/>
            </a:prstGeom>
            <a:grpFill/>
            <a:ln>
              <a:noFill/>
            </a:ln>
            <a:effectLst>
              <a:outerShdw blurRad="254000" dist="63500" dir="2700000" algn="tl" rotWithShape="0">
                <a:prstClr val="black">
                  <a:alpha val="30000"/>
                </a:prstClr>
              </a:outerShdw>
            </a:effectLst>
          </p:spPr>
          <p:txBody>
            <a:bodyPr anchor="ctr"/>
            <a:lstStyle/>
            <a:p>
              <a:pPr algn="ctr" defTabSz="914286"/>
              <a:r>
                <a:rPr lang="ru-RU" altLang="zh-CN" sz="4267" b="1" dirty="0">
                  <a:solidFill>
                    <a:schemeClr val="bg1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2024</a:t>
              </a:r>
            </a:p>
            <a:p>
              <a:pPr algn="ctr" defTabSz="914286"/>
              <a:r>
                <a:rPr lang="ru-RU" altLang="zh-CN" sz="4267" dirty="0">
                  <a:solidFill>
                    <a:schemeClr val="bg1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1067 чел.</a:t>
              </a:r>
              <a:endParaRPr lang="zh-CN" altLang="en-US" sz="4267" dirty="0">
                <a:solidFill>
                  <a:schemeClr val="bg1"/>
                </a:solidFill>
                <a:latin typeface="Bahnschrift" panose="020B0502040204020203" pitchFamily="34" charset="0"/>
                <a:cs typeface="+mn-ea"/>
                <a:sym typeface="+mn-lt"/>
              </a:endParaRPr>
            </a:p>
          </p:txBody>
        </p:sp>
      </p:grpSp>
      <p:sp>
        <p:nvSpPr>
          <p:cNvPr id="73" name="Прямоугольник с одним вырезанным углом 36">
            <a:extLst>
              <a:ext uri="{FF2B5EF4-FFF2-40B4-BE49-F238E27FC236}">
                <a16:creationId xmlns:a16="http://schemas.microsoft.com/office/drawing/2014/main" id="{655568D4-D53F-4499-A513-D62C48B6B572}"/>
              </a:ext>
            </a:extLst>
          </p:cNvPr>
          <p:cNvSpPr/>
          <p:nvPr/>
        </p:nvSpPr>
        <p:spPr>
          <a:xfrm rot="10800000" flipV="1">
            <a:off x="9345305" y="5991068"/>
            <a:ext cx="2836836" cy="866932"/>
          </a:xfrm>
          <a:prstGeom prst="snip1Rect">
            <a:avLst/>
          </a:prstGeom>
          <a:solidFill>
            <a:srgbClr val="00A1A3"/>
          </a:solidFill>
          <a:ln>
            <a:solidFill>
              <a:srgbClr val="00A1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800" b="1" dirty="0">
                <a:latin typeface="Bahnschrift" panose="020B0502040204020203" pitchFamily="34" charset="0"/>
              </a:rPr>
              <a:t>РОСТ В 1,9 РАЗ</a:t>
            </a:r>
          </a:p>
        </p:txBody>
      </p:sp>
      <p:grpSp>
        <p:nvGrpSpPr>
          <p:cNvPr id="75" name="组合 77">
            <a:extLst>
              <a:ext uri="{FF2B5EF4-FFF2-40B4-BE49-F238E27FC236}">
                <a16:creationId xmlns:a16="http://schemas.microsoft.com/office/drawing/2014/main" id="{28F137CE-C5D7-4F91-A1A2-428672F7CFEF}"/>
              </a:ext>
            </a:extLst>
          </p:cNvPr>
          <p:cNvGrpSpPr/>
          <p:nvPr/>
        </p:nvGrpSpPr>
        <p:grpSpPr>
          <a:xfrm>
            <a:off x="7253689" y="3236383"/>
            <a:ext cx="2912523" cy="2732323"/>
            <a:chOff x="1587794" y="-1879785"/>
            <a:chExt cx="6524127" cy="6444788"/>
          </a:xfrm>
          <a:solidFill>
            <a:srgbClr val="B7CB45"/>
          </a:solidFill>
          <a:effectLst/>
        </p:grpSpPr>
        <p:sp>
          <p:nvSpPr>
            <p:cNvPr id="76" name="同心圆 16">
              <a:extLst>
                <a:ext uri="{FF2B5EF4-FFF2-40B4-BE49-F238E27FC236}">
                  <a16:creationId xmlns:a16="http://schemas.microsoft.com/office/drawing/2014/main" id="{E22CAD2A-0241-457C-8193-B0E5381F0F18}"/>
                </a:ext>
              </a:extLst>
            </p:cNvPr>
            <p:cNvSpPr/>
            <p:nvPr/>
          </p:nvSpPr>
          <p:spPr>
            <a:xfrm>
              <a:off x="1587794" y="-1879785"/>
              <a:ext cx="6524127" cy="6444788"/>
            </a:xfrm>
            <a:prstGeom prst="donut">
              <a:avLst>
                <a:gd name="adj" fmla="val 4879"/>
              </a:avLst>
            </a:prstGeom>
            <a:grpFill/>
            <a:ln>
              <a:noFill/>
            </a:ln>
            <a:effectLst/>
          </p:spPr>
          <p:txBody>
            <a:bodyPr anchor="ctr"/>
            <a:lstStyle/>
            <a:p>
              <a:pPr algn="ctr" defTabSz="914286"/>
              <a:endParaRPr lang="zh-CN" altLang="en-US" sz="1467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7" name="椭圆 79">
              <a:extLst>
                <a:ext uri="{FF2B5EF4-FFF2-40B4-BE49-F238E27FC236}">
                  <a16:creationId xmlns:a16="http://schemas.microsoft.com/office/drawing/2014/main" id="{D0E66F03-3248-4FE4-B2BD-955F56A9C8B7}"/>
                </a:ext>
              </a:extLst>
            </p:cNvPr>
            <p:cNvSpPr/>
            <p:nvPr/>
          </p:nvSpPr>
          <p:spPr>
            <a:xfrm>
              <a:off x="2275914" y="-1225893"/>
              <a:ext cx="5147882" cy="5137000"/>
            </a:xfrm>
            <a:prstGeom prst="ellipse">
              <a:avLst/>
            </a:prstGeom>
            <a:grpFill/>
            <a:ln>
              <a:noFill/>
            </a:ln>
            <a:effectLst>
              <a:outerShdw blurRad="254000" dist="63500" dir="2700000" algn="tl" rotWithShape="0">
                <a:prstClr val="black">
                  <a:alpha val="30000"/>
                </a:prstClr>
              </a:outerShdw>
            </a:effectLst>
          </p:spPr>
          <p:txBody>
            <a:bodyPr anchor="ctr"/>
            <a:lstStyle/>
            <a:p>
              <a:pPr algn="ctr" defTabSz="914286"/>
              <a:r>
                <a:rPr lang="ru-RU" altLang="zh-CN" sz="4267" b="1" dirty="0">
                  <a:solidFill>
                    <a:schemeClr val="bg1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2025</a:t>
              </a:r>
            </a:p>
            <a:p>
              <a:pPr algn="ctr" defTabSz="914286"/>
              <a:r>
                <a:rPr lang="ru-RU" altLang="zh-CN" sz="4267" dirty="0">
                  <a:solidFill>
                    <a:schemeClr val="bg1"/>
                  </a:solidFill>
                  <a:latin typeface="Bahnschrift" panose="020B0502040204020203" pitchFamily="34" charset="0"/>
                  <a:cs typeface="+mn-ea"/>
                  <a:sym typeface="+mn-lt"/>
                </a:rPr>
                <a:t>2039 чел.</a:t>
              </a:r>
              <a:endParaRPr lang="zh-CN" altLang="en-US" sz="4267" dirty="0">
                <a:solidFill>
                  <a:schemeClr val="bg1"/>
                </a:solidFill>
                <a:latin typeface="Bahnschrift" panose="020B0502040204020203" pitchFamily="34" charset="0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0867950"/>
      </p:ext>
    </p:extLst>
  </p:cSld>
  <p:clrMapOvr>
    <a:masterClrMapping/>
  </p:clrMapOvr>
  <p:transition spd="slow">
    <p:wip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66719 0.55649 C -0.64987 0.54399 -0.61107 0.42639 -0.57409 0.4 C -0.53659 0.37315 -0.49545 0.39792 -0.44401 0.39746 C -0.39232 0.39676 -0.31276 0.42639 -0.26355 0.39514 C -0.21472 0.36436 -0.17787 0.31783 -0.13568 0.25949 C -0.09375 0.20139 -0.03373 0.09861 -0.01133 0.04607 C -0.00326 -0.01527 -0.00287 0.00278 4.375E-6 -3.7037E-6 " pathEditMode="relative" rAng="20220000" ptsTypes="AAAAAAA">
                                          <p:cBhvr>
                                            <p:cTn id="9" dur="2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4479" y="-2310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200000">
                                          <p:cBhvr>
                                            <p:cTn id="11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" presetID="8" presetClass="emph" presetSubtype="0" decel="66667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3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1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3" accel="52000" fill="hold" nodeType="withEffect" p14:presetBounceEnd="54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19" dur="12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20" dur="12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47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25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2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2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7" presetClass="entr" presetSubtype="0" fill="hold" grpId="0" nodeType="withEffect" nodePh="1">
                                      <p:stCondLst>
                                        <p:cond delay="250"/>
                                      </p:stCondLst>
                                      <p:endCondLst>
                                        <p:cond evt="begin" delay="0">
                                          <p:tn val="26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25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2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2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3" accel="52000" fill="hold" nodeType="withEffect" p14:presetBounceEnd="54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33" dur="12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4" dur="12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65" grpId="0"/>
          <p:bldP spid="6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66719 0.55649 C -0.64987 0.54399 -0.61107 0.42639 -0.57409 0.4 C -0.53659 0.37315 -0.49545 0.39792 -0.44401 0.39746 C -0.39232 0.39676 -0.31276 0.42639 -0.26355 0.39514 C -0.21472 0.36436 -0.17787 0.31783 -0.13568 0.25949 C -0.09375 0.20139 -0.03373 0.09861 -0.01133 0.04607 C -0.00326 -0.01527 -0.00287 0.00278 4.375E-6 -3.7037E-6 " pathEditMode="relative" rAng="20220000" ptsTypes="AAAAAAA">
                                          <p:cBhvr>
                                            <p:cTn id="9" dur="2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4479" y="-2310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4200000">
                                          <p:cBhvr>
                                            <p:cTn id="11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2" presetID="8" presetClass="emph" presetSubtype="0" decel="66667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3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1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3" accel="5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47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25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2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2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7" presetClass="entr" presetSubtype="0" fill="hold" grpId="0" nodeType="withEffect" nodePh="1">
                                      <p:stCondLst>
                                        <p:cond delay="250"/>
                                      </p:stCondLst>
                                      <p:endCondLst>
                                        <p:cond evt="begin" delay="0">
                                          <p:tn val="26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25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2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2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3" accel="5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2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2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65" grpId="0"/>
          <p:bldP spid="66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F7D293-10F3-45AC-926A-236BBF2A0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134"/>
            <a:ext cx="12192000" cy="2428875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5D05996A-29A9-49E5-925D-BCBC97FE0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63" y="1265556"/>
            <a:ext cx="10224654" cy="779463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A1A3"/>
                </a:solidFill>
                <a:latin typeface="Bahnschrift" panose="020B0502040204020203" pitchFamily="34" charset="0"/>
              </a:rPr>
              <a:t>КАЧЕСТВО ОБРАЗОВАТЕЛЬНЫХ УСЛУГ  </a:t>
            </a:r>
            <a:br>
              <a:rPr lang="ru-RU" sz="2800" b="1" dirty="0">
                <a:solidFill>
                  <a:srgbClr val="00A1A3"/>
                </a:solidFill>
                <a:latin typeface="Bahnschrift" panose="020B0502040204020203" pitchFamily="34" charset="0"/>
              </a:rPr>
            </a:br>
            <a:r>
              <a:rPr lang="ru-RU" sz="2800" b="1" dirty="0">
                <a:solidFill>
                  <a:srgbClr val="00A1A3"/>
                </a:solidFill>
                <a:latin typeface="Bahnschrift" panose="020B0502040204020203" pitchFamily="34" charset="0"/>
              </a:rPr>
              <a:t>(ПО ИТОГАМ АНКЕТИРОВАНИЯ СЛУШАТЕЛЕЙ)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F6D903F2-94A0-4D15-9DF8-804AB93289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2822543"/>
              </p:ext>
            </p:extLst>
          </p:nvPr>
        </p:nvGraphicFramePr>
        <p:xfrm>
          <a:off x="668594" y="2381741"/>
          <a:ext cx="4778477" cy="4156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EA01EF90-DEF7-4981-BDC7-6ACED788EF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0445871"/>
              </p:ext>
            </p:extLst>
          </p:nvPr>
        </p:nvGraphicFramePr>
        <p:xfrm>
          <a:off x="6297857" y="2271253"/>
          <a:ext cx="5043356" cy="4267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E6A87FF-77E1-4C4D-A859-19DAFFDF6D7E}"/>
              </a:ext>
            </a:extLst>
          </p:cNvPr>
          <p:cNvCxnSpPr/>
          <p:nvPr/>
        </p:nvCxnSpPr>
        <p:spPr>
          <a:xfrm>
            <a:off x="5987845" y="2271253"/>
            <a:ext cx="0" cy="4267199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3779000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</TotalTime>
  <Words>550</Words>
  <Application>Microsoft Office PowerPoint</Application>
  <PresentationFormat>Широкоэкранный</PresentationFormat>
  <Paragraphs>98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Bahnschrift</vt:lpstr>
      <vt:lpstr>Calibri</vt:lpstr>
      <vt:lpstr>Calibri Light</vt:lpstr>
      <vt:lpstr>Open Sans</vt:lpstr>
      <vt:lpstr>Poppins</vt:lpstr>
      <vt:lpstr>Office Theme</vt:lpstr>
      <vt:lpstr>Презентация PowerPoint</vt:lpstr>
      <vt:lpstr>Презентация PowerPoint</vt:lpstr>
      <vt:lpstr>ПРОФЕССИОНАЛЬНЫЕ КОМПЕТЕНЦИИ –НАПРАВЛЕНЫ НА ОРГАНИЗАЦИЮ СОВМЕСТНОЙ ДЕЯТЕЛЬНОСТИ И КАЧЕСТВЕННОЕ ВЫПОЛНЕНИЕ ДОЛЖНОСТНЫХ ИНСТРУКЦИЙ, А ТАКЖЕ НА СОЗДАНИЕ ДОВЕРИТЕЛЬНЫХ ОТНОШЕНИЙ С ПАЦИЕНТАМИ КОЛЛЕГАМИ, РУКОВОДСТВОМ.</vt:lpstr>
      <vt:lpstr>СОСТАВЛЯЮЩИЕ КОМПОНЕНТЫ ПРОФЕССИОНАЛЬНЫХ КОММУНИКАЦИЙ</vt:lpstr>
      <vt:lpstr>ПОЧЕМУ ТЕМА ПРОФЕССИОНАЛЬНОЙ КОММУНИКАЦИИ АКТУАЛЬНА?</vt:lpstr>
      <vt:lpstr>ФОРМИРОВАНИЕ ПРОФЕССИОНАЛЬНЫХ КОММУНИКАЦИЙ – ЭТО СОВМЕСТНАЯ РАБОТА</vt:lpstr>
      <vt:lpstr>ОБРАЗОВАТЕЛЬНАЯ ОРГАНИЗАЦИЯ- ОТДЕЛЕНИЕ ДОПОЛНИТЕЛЬНОГО ОБРАЗОВАНИЯ   ГАПОУ «РЕСПУБЛИКАНСКИЙ БАЗОВЫЙ МЕДИЦИНСКИЙ КОЛЛЕДЖ ИМ.Э.Р.РАДНАЕВА»</vt:lpstr>
      <vt:lpstr>ЧТО ИЗМЕНИЛОСЬ?</vt:lpstr>
      <vt:lpstr>КАЧЕСТВО ОБРАЗОВАТЕЛЬНЫХ УСЛУГ   (ПО ИТОГАМ АНКЕТИРОВАНИЯ СЛУШАТЕЛЕЙ)</vt:lpstr>
      <vt:lpstr>Презентация PowerPoint</vt:lpstr>
      <vt:lpstr>Опрошено 64 слушателя.</vt:lpstr>
      <vt:lpstr>ЗАПРОС РАБОТОДАТЕЛЯ</vt:lpstr>
      <vt:lpstr>ПОДГОТОВКА АУДИТОРОВ</vt:lpstr>
      <vt:lpstr>ОБУЧЕНИЕ ПО ТГУ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Владислав</dc:creator>
  <cp:lastModifiedBy>Владислав</cp:lastModifiedBy>
  <cp:revision>20</cp:revision>
  <dcterms:created xsi:type="dcterms:W3CDTF">2025-07-07T05:06:29Z</dcterms:created>
  <dcterms:modified xsi:type="dcterms:W3CDTF">2025-07-07T07:41:44Z</dcterms:modified>
</cp:coreProperties>
</file>